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8" r:id="rId2"/>
    <p:sldId id="260" r:id="rId3"/>
    <p:sldId id="281" r:id="rId4"/>
    <p:sldId id="282" r:id="rId5"/>
    <p:sldId id="283" r:id="rId6"/>
    <p:sldId id="277" r:id="rId7"/>
    <p:sldId id="280" r:id="rId8"/>
    <p:sldId id="376" r:id="rId9"/>
    <p:sldId id="278" r:id="rId10"/>
    <p:sldId id="286" r:id="rId11"/>
    <p:sldId id="284" r:id="rId12"/>
    <p:sldId id="285" r:id="rId13"/>
    <p:sldId id="287" r:id="rId14"/>
    <p:sldId id="288" r:id="rId15"/>
    <p:sldId id="360" r:id="rId16"/>
    <p:sldId id="290" r:id="rId17"/>
    <p:sldId id="378" r:id="rId18"/>
    <p:sldId id="293" r:id="rId19"/>
    <p:sldId id="291" r:id="rId20"/>
    <p:sldId id="294" r:id="rId21"/>
    <p:sldId id="295" r:id="rId22"/>
    <p:sldId id="297" r:id="rId23"/>
    <p:sldId id="296" r:id="rId24"/>
    <p:sldId id="299" r:id="rId25"/>
    <p:sldId id="298" r:id="rId26"/>
    <p:sldId id="300" r:id="rId27"/>
    <p:sldId id="362"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63" r:id="rId42"/>
    <p:sldId id="315" r:id="rId43"/>
    <p:sldId id="364"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65" r:id="rId78"/>
    <p:sldId id="366" r:id="rId79"/>
    <p:sldId id="367" r:id="rId80"/>
    <p:sldId id="368" r:id="rId81"/>
    <p:sldId id="369" r:id="rId82"/>
    <p:sldId id="370" r:id="rId83"/>
    <p:sldId id="371" r:id="rId84"/>
    <p:sldId id="372" r:id="rId85"/>
    <p:sldId id="373" r:id="rId86"/>
    <p:sldId id="374" r:id="rId87"/>
    <p:sldId id="350" r:id="rId88"/>
    <p:sldId id="352" r:id="rId89"/>
    <p:sldId id="351" r:id="rId90"/>
    <p:sldId id="355" r:id="rId91"/>
    <p:sldId id="356" r:id="rId92"/>
    <p:sldId id="357" r:id="rId93"/>
    <p:sldId id="35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CDE5"/>
    <a:srgbClr val="BBE1D7"/>
    <a:srgbClr val="5982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5" autoAdjust="0"/>
    <p:restoredTop sz="95033" autoAdjust="0"/>
  </p:normalViewPr>
  <p:slideViewPr>
    <p:cSldViewPr snapToGrid="0">
      <p:cViewPr varScale="1">
        <p:scale>
          <a:sx n="82" d="100"/>
          <a:sy n="82" d="100"/>
        </p:scale>
        <p:origin x="734" y="77"/>
      </p:cViewPr>
      <p:guideLst/>
    </p:cSldViewPr>
  </p:slideViewPr>
  <p:notesTextViewPr>
    <p:cViewPr>
      <p:scale>
        <a:sx n="1" d="1"/>
        <a:sy n="1" d="1"/>
      </p:scale>
      <p:origin x="0" y="0"/>
    </p:cViewPr>
  </p:notesTextViewPr>
  <p:sorterViewPr>
    <p:cViewPr>
      <p:scale>
        <a:sx n="199" d="100"/>
        <a:sy n="199" d="100"/>
      </p:scale>
      <p:origin x="0" y="-319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8BCB8-DA78-4467-BAB3-F6811157C993}" type="datetimeFigureOut">
              <a:rPr lang="en-IN" smtClean="0"/>
              <a:t>19-04-2023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2408-CC6F-4F9B-800A-36C9F86C37DB}" type="slidenum">
              <a:rPr lang="en-IN" smtClean="0"/>
              <a:t>‹#›</a:t>
            </a:fld>
            <a:endParaRPr lang="en-IN" dirty="0"/>
          </a:p>
        </p:txBody>
      </p:sp>
    </p:spTree>
    <p:extLst>
      <p:ext uri="{BB962C8B-B14F-4D97-AF65-F5344CB8AC3E}">
        <p14:creationId xmlns:p14="http://schemas.microsoft.com/office/powerpoint/2010/main" val="325756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1C1D-8DD3-2A80-3AED-256EEF2768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C9F3B5-4EDB-AC53-A5BB-41E8817C3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6E771F-F522-92E9-41C6-7A077E19B090}"/>
              </a:ext>
            </a:extLst>
          </p:cNvPr>
          <p:cNvSpPr>
            <a:spLocks noGrp="1"/>
          </p:cNvSpPr>
          <p:nvPr>
            <p:ph type="dt" sz="half" idx="10"/>
          </p:nvPr>
        </p:nvSpPr>
        <p:spPr/>
        <p:txBody>
          <a:bodyPr/>
          <a:lstStyle/>
          <a:p>
            <a:fld id="{90430623-0001-4400-A578-F6CA36F1799F}" type="datetime1">
              <a:rPr lang="en-IN" smtClean="0"/>
              <a:t>19-04-2023</a:t>
            </a:fld>
            <a:endParaRPr lang="en-IN" dirty="0"/>
          </a:p>
        </p:txBody>
      </p:sp>
      <p:sp>
        <p:nvSpPr>
          <p:cNvPr id="5" name="Footer Placeholder 4">
            <a:extLst>
              <a:ext uri="{FF2B5EF4-FFF2-40B4-BE49-F238E27FC236}">
                <a16:creationId xmlns:a16="http://schemas.microsoft.com/office/drawing/2014/main" id="{997641E4-7F1A-09A9-55C7-872366B9110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2B572F-A3DE-5288-C3C3-49067A45AFF0}"/>
              </a:ext>
            </a:extLst>
          </p:cNvPr>
          <p:cNvSpPr>
            <a:spLocks noGrp="1"/>
          </p:cNvSpPr>
          <p:nvPr>
            <p:ph type="sldNum" sz="quarter" idx="12"/>
          </p:nvPr>
        </p:nvSpPr>
        <p:spPr/>
        <p:txBody>
          <a:bodyPr/>
          <a:lstStyle>
            <a:lvl1pPr>
              <a:defRPr sz="1400">
                <a:solidFill>
                  <a:srgbClr val="FFFF00"/>
                </a:solidFill>
                <a:highlight>
                  <a:srgbClr val="000080"/>
                </a:highlight>
              </a:defRPr>
            </a:lvl1pPr>
          </a:lstStyle>
          <a:p>
            <a:fld id="{CFE4B838-98C0-4603-B9D6-5B8E50BC2E28}" type="slidenum">
              <a:rPr lang="en-IN" smtClean="0"/>
              <a:pPr/>
              <a:t>‹#›</a:t>
            </a:fld>
            <a:endParaRPr lang="en-IN" dirty="0"/>
          </a:p>
        </p:txBody>
      </p:sp>
    </p:spTree>
    <p:extLst>
      <p:ext uri="{BB962C8B-B14F-4D97-AF65-F5344CB8AC3E}">
        <p14:creationId xmlns:p14="http://schemas.microsoft.com/office/powerpoint/2010/main" val="3497666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A997-9202-8EC9-7647-26A69B165C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DB7E28-FE77-7E2A-FC26-C91F96E30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96A5D5-440F-FE46-8665-210F76358F37}"/>
              </a:ext>
            </a:extLst>
          </p:cNvPr>
          <p:cNvSpPr>
            <a:spLocks noGrp="1"/>
          </p:cNvSpPr>
          <p:nvPr>
            <p:ph type="dt" sz="half" idx="10"/>
          </p:nvPr>
        </p:nvSpPr>
        <p:spPr/>
        <p:txBody>
          <a:bodyPr/>
          <a:lstStyle/>
          <a:p>
            <a:fld id="{DA0AE68D-B032-4A1A-97C1-0A8D1386C0FD}" type="datetime1">
              <a:rPr lang="en-IN" smtClean="0"/>
              <a:t>19-04-2023</a:t>
            </a:fld>
            <a:endParaRPr lang="en-IN" dirty="0"/>
          </a:p>
        </p:txBody>
      </p:sp>
      <p:sp>
        <p:nvSpPr>
          <p:cNvPr id="5" name="Footer Placeholder 4">
            <a:extLst>
              <a:ext uri="{FF2B5EF4-FFF2-40B4-BE49-F238E27FC236}">
                <a16:creationId xmlns:a16="http://schemas.microsoft.com/office/drawing/2014/main" id="{09A95BAE-6705-A3EE-A544-8A2A52F194E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F75EEA2-6048-9320-B761-0E9D22C69839}"/>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8560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24E08-F88D-2A41-CEB9-CF324A2CC2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59A6B7-47D5-C78A-3C36-D079CB7AB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CEC7A5-D7D1-B7C0-4170-6FF10AE71199}"/>
              </a:ext>
            </a:extLst>
          </p:cNvPr>
          <p:cNvSpPr>
            <a:spLocks noGrp="1"/>
          </p:cNvSpPr>
          <p:nvPr>
            <p:ph type="dt" sz="half" idx="10"/>
          </p:nvPr>
        </p:nvSpPr>
        <p:spPr/>
        <p:txBody>
          <a:bodyPr/>
          <a:lstStyle/>
          <a:p>
            <a:fld id="{976BDDE2-29BF-4875-8E61-3FDDA3B999EC}" type="datetime1">
              <a:rPr lang="en-IN" smtClean="0"/>
              <a:t>19-04-2023</a:t>
            </a:fld>
            <a:endParaRPr lang="en-IN" dirty="0"/>
          </a:p>
        </p:txBody>
      </p:sp>
      <p:sp>
        <p:nvSpPr>
          <p:cNvPr id="5" name="Footer Placeholder 4">
            <a:extLst>
              <a:ext uri="{FF2B5EF4-FFF2-40B4-BE49-F238E27FC236}">
                <a16:creationId xmlns:a16="http://schemas.microsoft.com/office/drawing/2014/main" id="{5CC85F9F-E640-835B-A5B2-B67D33AD343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7657CA1-5486-7FD4-53F1-1E659B71CC97}"/>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247049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C280-D48B-18FA-A8E4-E0CBF4F220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DC8231-CA4F-8592-9416-F626F0FD35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98E9CD-5211-3000-B431-70C4EB6E0BDB}"/>
              </a:ext>
            </a:extLst>
          </p:cNvPr>
          <p:cNvSpPr>
            <a:spLocks noGrp="1"/>
          </p:cNvSpPr>
          <p:nvPr>
            <p:ph type="dt" sz="half" idx="10"/>
          </p:nvPr>
        </p:nvSpPr>
        <p:spPr/>
        <p:txBody>
          <a:bodyPr/>
          <a:lstStyle/>
          <a:p>
            <a:fld id="{3E611A5F-B795-4324-9974-1D50854DD16E}" type="datetime1">
              <a:rPr lang="en-IN" smtClean="0"/>
              <a:t>19-04-2023</a:t>
            </a:fld>
            <a:endParaRPr lang="en-IN" dirty="0"/>
          </a:p>
        </p:txBody>
      </p:sp>
      <p:sp>
        <p:nvSpPr>
          <p:cNvPr id="5" name="Footer Placeholder 4">
            <a:extLst>
              <a:ext uri="{FF2B5EF4-FFF2-40B4-BE49-F238E27FC236}">
                <a16:creationId xmlns:a16="http://schemas.microsoft.com/office/drawing/2014/main" id="{EE129C4B-BEE0-803D-54BB-1F6FCE2E797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4869DC1-84B6-AC31-03A0-3CD66DBB8F58}"/>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70177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03DF-49BC-F4EE-1089-0022B8A5C0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0CFE27-5F85-3D70-9E6D-DF57BA304C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DEB53C-CEA4-E0F1-5B70-7EFE8BC22B2D}"/>
              </a:ext>
            </a:extLst>
          </p:cNvPr>
          <p:cNvSpPr>
            <a:spLocks noGrp="1"/>
          </p:cNvSpPr>
          <p:nvPr>
            <p:ph type="dt" sz="half" idx="10"/>
          </p:nvPr>
        </p:nvSpPr>
        <p:spPr/>
        <p:txBody>
          <a:bodyPr/>
          <a:lstStyle/>
          <a:p>
            <a:fld id="{AA9186F6-AD60-4DA6-8E14-69564E1FF11B}" type="datetime1">
              <a:rPr lang="en-IN" smtClean="0"/>
              <a:t>19-04-2023</a:t>
            </a:fld>
            <a:endParaRPr lang="en-IN" dirty="0"/>
          </a:p>
        </p:txBody>
      </p:sp>
      <p:sp>
        <p:nvSpPr>
          <p:cNvPr id="5" name="Footer Placeholder 4">
            <a:extLst>
              <a:ext uri="{FF2B5EF4-FFF2-40B4-BE49-F238E27FC236}">
                <a16:creationId xmlns:a16="http://schemas.microsoft.com/office/drawing/2014/main" id="{E03E49AA-218A-B111-6B74-EFDE2F97E06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BDDC82-3818-B292-408C-8D53AED8F195}"/>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212576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60EB-26DE-6B5C-761D-C6885978D7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30832B-DEF9-CEB2-6BC0-9C1FF4E5EF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0E4FD62-6C63-109C-0980-B1A90DE2F4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953CB5-6236-48E6-3C6B-362F623168BA}"/>
              </a:ext>
            </a:extLst>
          </p:cNvPr>
          <p:cNvSpPr>
            <a:spLocks noGrp="1"/>
          </p:cNvSpPr>
          <p:nvPr>
            <p:ph type="dt" sz="half" idx="10"/>
          </p:nvPr>
        </p:nvSpPr>
        <p:spPr/>
        <p:txBody>
          <a:bodyPr/>
          <a:lstStyle/>
          <a:p>
            <a:fld id="{55319338-2BED-4130-869F-296A91713F20}" type="datetime1">
              <a:rPr lang="en-IN" smtClean="0"/>
              <a:t>19-04-2023</a:t>
            </a:fld>
            <a:endParaRPr lang="en-IN" dirty="0"/>
          </a:p>
        </p:txBody>
      </p:sp>
      <p:sp>
        <p:nvSpPr>
          <p:cNvPr id="6" name="Footer Placeholder 5">
            <a:extLst>
              <a:ext uri="{FF2B5EF4-FFF2-40B4-BE49-F238E27FC236}">
                <a16:creationId xmlns:a16="http://schemas.microsoft.com/office/drawing/2014/main" id="{243D1AC1-01A2-09C5-BF2B-6177743685B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043350B-D394-2665-0AE0-35198830DB5D}"/>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3614969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A8A9-4694-2F54-355F-4CD0B18E8D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187887-53F9-F7C3-4261-3343750869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D04F5-0549-B473-2956-BB98A8022C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7571C2B-A4F1-61BC-E369-EB70782D2F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7234-8EC3-8F23-868E-CA15D5CA41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F12DB0-43CD-66EE-2D96-4F46034FDB47}"/>
              </a:ext>
            </a:extLst>
          </p:cNvPr>
          <p:cNvSpPr>
            <a:spLocks noGrp="1"/>
          </p:cNvSpPr>
          <p:nvPr>
            <p:ph type="dt" sz="half" idx="10"/>
          </p:nvPr>
        </p:nvSpPr>
        <p:spPr/>
        <p:txBody>
          <a:bodyPr/>
          <a:lstStyle/>
          <a:p>
            <a:fld id="{270E185E-E528-45B7-9A60-3A70445FF17F}" type="datetime1">
              <a:rPr lang="en-IN" smtClean="0"/>
              <a:t>19-04-2023</a:t>
            </a:fld>
            <a:endParaRPr lang="en-IN" dirty="0"/>
          </a:p>
        </p:txBody>
      </p:sp>
      <p:sp>
        <p:nvSpPr>
          <p:cNvPr id="8" name="Footer Placeholder 7">
            <a:extLst>
              <a:ext uri="{FF2B5EF4-FFF2-40B4-BE49-F238E27FC236}">
                <a16:creationId xmlns:a16="http://schemas.microsoft.com/office/drawing/2014/main" id="{0A698483-1456-5F96-53D4-23A0A19FA87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1CB29BCC-4501-4089-D654-661EAAA896AE}"/>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278379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2BE9-B9DE-547D-BB01-B2664CCFFF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A352FFC-7ED0-EC2D-E4CB-7876CB3DD0B7}"/>
              </a:ext>
            </a:extLst>
          </p:cNvPr>
          <p:cNvSpPr>
            <a:spLocks noGrp="1"/>
          </p:cNvSpPr>
          <p:nvPr>
            <p:ph type="dt" sz="half" idx="10"/>
          </p:nvPr>
        </p:nvSpPr>
        <p:spPr/>
        <p:txBody>
          <a:bodyPr/>
          <a:lstStyle/>
          <a:p>
            <a:fld id="{3CDB941F-DE4A-4351-9DC0-086E17634D50}" type="datetime1">
              <a:rPr lang="en-IN" smtClean="0"/>
              <a:t>19-04-2023</a:t>
            </a:fld>
            <a:endParaRPr lang="en-IN" dirty="0"/>
          </a:p>
        </p:txBody>
      </p:sp>
      <p:sp>
        <p:nvSpPr>
          <p:cNvPr id="4" name="Footer Placeholder 3">
            <a:extLst>
              <a:ext uri="{FF2B5EF4-FFF2-40B4-BE49-F238E27FC236}">
                <a16:creationId xmlns:a16="http://schemas.microsoft.com/office/drawing/2014/main" id="{A43A44F3-6CA7-A36C-4929-7F3EE63831CA}"/>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06371B8-9D5E-89F3-147E-238651A0DE2F}"/>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59677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44D2D-5C03-E807-4CA3-423C8B03B356}"/>
              </a:ext>
            </a:extLst>
          </p:cNvPr>
          <p:cNvSpPr>
            <a:spLocks noGrp="1"/>
          </p:cNvSpPr>
          <p:nvPr>
            <p:ph type="dt" sz="half" idx="10"/>
          </p:nvPr>
        </p:nvSpPr>
        <p:spPr/>
        <p:txBody>
          <a:bodyPr/>
          <a:lstStyle/>
          <a:p>
            <a:fld id="{4EA22887-E635-4733-8236-2BFEA2A03143}" type="datetime1">
              <a:rPr lang="en-IN" smtClean="0"/>
              <a:t>19-04-2023</a:t>
            </a:fld>
            <a:endParaRPr lang="en-IN" dirty="0"/>
          </a:p>
        </p:txBody>
      </p:sp>
      <p:sp>
        <p:nvSpPr>
          <p:cNvPr id="3" name="Footer Placeholder 2">
            <a:extLst>
              <a:ext uri="{FF2B5EF4-FFF2-40B4-BE49-F238E27FC236}">
                <a16:creationId xmlns:a16="http://schemas.microsoft.com/office/drawing/2014/main" id="{1B0B14AF-9C51-1CC9-C1EB-E472F809913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D12B99F-D293-1CA9-4EFA-80FD0200654C}"/>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387254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C4BC-648A-6C3B-1348-AB50DBC70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A2DC24-3334-D75C-1201-89F31E7F75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EC71C6-3497-2D6B-4504-5B67A82C1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2FAD2-9B7C-7A9D-2840-9D0CD5DA1E1A}"/>
              </a:ext>
            </a:extLst>
          </p:cNvPr>
          <p:cNvSpPr>
            <a:spLocks noGrp="1"/>
          </p:cNvSpPr>
          <p:nvPr>
            <p:ph type="dt" sz="half" idx="10"/>
          </p:nvPr>
        </p:nvSpPr>
        <p:spPr/>
        <p:txBody>
          <a:bodyPr/>
          <a:lstStyle/>
          <a:p>
            <a:fld id="{CA7E6CC1-DA8D-419F-B357-CA01E258B884}" type="datetime1">
              <a:rPr lang="en-IN" smtClean="0"/>
              <a:t>19-04-2023</a:t>
            </a:fld>
            <a:endParaRPr lang="en-IN" dirty="0"/>
          </a:p>
        </p:txBody>
      </p:sp>
      <p:sp>
        <p:nvSpPr>
          <p:cNvPr id="6" name="Footer Placeholder 5">
            <a:extLst>
              <a:ext uri="{FF2B5EF4-FFF2-40B4-BE49-F238E27FC236}">
                <a16:creationId xmlns:a16="http://schemas.microsoft.com/office/drawing/2014/main" id="{CB02FA6D-9D14-2F82-AFD3-9EEA7295F83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EEF0F32-A0B7-D617-08F0-7328F0747E16}"/>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360665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D359-07C0-8232-60B3-1794AEC1D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CF8312-74AA-C70B-E0E3-CD24B8A48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2423449-B38A-09D7-49BB-9ACE310F6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8077EF-CF49-B866-0BDA-6206421E2FEA}"/>
              </a:ext>
            </a:extLst>
          </p:cNvPr>
          <p:cNvSpPr>
            <a:spLocks noGrp="1"/>
          </p:cNvSpPr>
          <p:nvPr>
            <p:ph type="dt" sz="half" idx="10"/>
          </p:nvPr>
        </p:nvSpPr>
        <p:spPr/>
        <p:txBody>
          <a:bodyPr/>
          <a:lstStyle/>
          <a:p>
            <a:fld id="{6012F4A7-09E2-4958-8F83-E059442B423A}" type="datetime1">
              <a:rPr lang="en-IN" smtClean="0"/>
              <a:t>19-04-2023</a:t>
            </a:fld>
            <a:endParaRPr lang="en-IN" dirty="0"/>
          </a:p>
        </p:txBody>
      </p:sp>
      <p:sp>
        <p:nvSpPr>
          <p:cNvPr id="6" name="Footer Placeholder 5">
            <a:extLst>
              <a:ext uri="{FF2B5EF4-FFF2-40B4-BE49-F238E27FC236}">
                <a16:creationId xmlns:a16="http://schemas.microsoft.com/office/drawing/2014/main" id="{9761C5BD-D16A-979C-C014-EE21522E2F8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66EE694-A7C2-C17F-651C-2D3D145373F0}"/>
              </a:ext>
            </a:extLst>
          </p:cNvPr>
          <p:cNvSpPr>
            <a:spLocks noGrp="1"/>
          </p:cNvSpPr>
          <p:nvPr>
            <p:ph type="sldNum" sz="quarter" idx="12"/>
          </p:nvPr>
        </p:nvSpPr>
        <p:spPr/>
        <p:txBody>
          <a:bodyPr/>
          <a:lstStyle/>
          <a:p>
            <a:fld id="{CFE4B838-98C0-4603-B9D6-5B8E50BC2E28}" type="slidenum">
              <a:rPr lang="en-IN" smtClean="0"/>
              <a:t>‹#›</a:t>
            </a:fld>
            <a:endParaRPr lang="en-IN" dirty="0"/>
          </a:p>
        </p:txBody>
      </p:sp>
    </p:spTree>
    <p:extLst>
      <p:ext uri="{BB962C8B-B14F-4D97-AF65-F5344CB8AC3E}">
        <p14:creationId xmlns:p14="http://schemas.microsoft.com/office/powerpoint/2010/main" val="2173109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032F1-9960-0B9C-E5B2-7484706BA4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9BA7A3-AB1F-9527-2F37-EADBE9524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ABCB22-EC56-E592-F42B-B45633E06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076D0-F3D4-4129-910B-8F24DDC883A8}" type="datetime1">
              <a:rPr lang="en-IN" smtClean="0"/>
              <a:t>19-04-2023</a:t>
            </a:fld>
            <a:endParaRPr lang="en-IN" dirty="0"/>
          </a:p>
        </p:txBody>
      </p:sp>
      <p:sp>
        <p:nvSpPr>
          <p:cNvPr id="5" name="Footer Placeholder 4">
            <a:extLst>
              <a:ext uri="{FF2B5EF4-FFF2-40B4-BE49-F238E27FC236}">
                <a16:creationId xmlns:a16="http://schemas.microsoft.com/office/drawing/2014/main" id="{647D5FE3-0E56-C855-112B-4A7653526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4528DE38-1ED8-7F35-4591-9B4BB26BD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4B838-98C0-4603-B9D6-5B8E50BC2E28}" type="slidenum">
              <a:rPr lang="en-IN" smtClean="0"/>
              <a:t>‹#›</a:t>
            </a:fld>
            <a:endParaRPr lang="en-IN" dirty="0"/>
          </a:p>
        </p:txBody>
      </p:sp>
    </p:spTree>
    <p:extLst>
      <p:ext uri="{BB962C8B-B14F-4D97-AF65-F5344CB8AC3E}">
        <p14:creationId xmlns:p14="http://schemas.microsoft.com/office/powerpoint/2010/main" val="92329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588174" y="903189"/>
            <a:ext cx="9144000" cy="3081112"/>
          </a:xfrm>
          <a:noFill/>
        </p:spPr>
        <p:txBody>
          <a:bodyPr>
            <a:normAutofit/>
          </a:bodyPr>
          <a:lstStyle/>
          <a:p>
            <a:pPr algn="r"/>
            <a:r>
              <a:rPr lang="en-IN" b="1" dirty="0">
                <a:latin typeface="Imprint MT Shadow" panose="04020605060303030202" pitchFamily="82" charset="0"/>
              </a:rPr>
              <a:t>A Project on</a:t>
            </a:r>
            <a:br>
              <a:rPr lang="en-IN" b="1" dirty="0">
                <a:latin typeface="Imprint MT Shadow" panose="04020605060303030202" pitchFamily="82" charset="0"/>
              </a:rPr>
            </a:br>
            <a:r>
              <a:rPr lang="en-IN" b="1" dirty="0">
                <a:latin typeface="Imprint MT Shadow" panose="04020605060303030202" pitchFamily="82" charset="0"/>
              </a:rPr>
              <a:t>Credit Card Default</a:t>
            </a:r>
            <a:br>
              <a:rPr lang="en-IN" b="1" dirty="0">
                <a:latin typeface="Imprint MT Shadow" panose="04020605060303030202" pitchFamily="82" charset="0"/>
              </a:rPr>
            </a:br>
            <a:r>
              <a:rPr lang="en-IN" b="1" dirty="0">
                <a:latin typeface="Imprint MT Shadow" panose="04020605060303030202" pitchFamily="82" charset="0"/>
              </a:rPr>
              <a:t>Prediction</a:t>
            </a:r>
          </a:p>
        </p:txBody>
      </p:sp>
      <p:sp>
        <p:nvSpPr>
          <p:cNvPr id="3" name="Subtitle 2">
            <a:extLst>
              <a:ext uri="{FF2B5EF4-FFF2-40B4-BE49-F238E27FC236}">
                <a16:creationId xmlns:a16="http://schemas.microsoft.com/office/drawing/2014/main" id="{FB537E8F-D177-4233-96DC-7275B6F2F0D0}"/>
              </a:ext>
            </a:extLst>
          </p:cNvPr>
          <p:cNvSpPr>
            <a:spLocks noGrp="1"/>
          </p:cNvSpPr>
          <p:nvPr>
            <p:ph type="subTitle" idx="1"/>
          </p:nvPr>
        </p:nvSpPr>
        <p:spPr>
          <a:xfrm>
            <a:off x="1588174" y="3740207"/>
            <a:ext cx="9144000" cy="2387599"/>
          </a:xfrm>
          <a:noFill/>
        </p:spPr>
        <p:txBody>
          <a:bodyPr>
            <a:normAutofit fontScale="92500" lnSpcReduction="10000"/>
          </a:bodyPr>
          <a:lstStyle/>
          <a:p>
            <a:pPr algn="l"/>
            <a:r>
              <a:rPr lang="en-IN" dirty="0">
                <a:latin typeface="Bahnschrift Condensed" panose="020B0502040204020203" pitchFamily="34" charset="0"/>
              </a:rPr>
              <a:t>By:</a:t>
            </a:r>
          </a:p>
          <a:p>
            <a:pPr algn="l"/>
            <a:r>
              <a:rPr lang="en-IN" dirty="0">
                <a:latin typeface="Bahnschrift Condensed" panose="020B0502040204020203" pitchFamily="34" charset="0"/>
              </a:rPr>
              <a:t>Amit Kumar Basistha</a:t>
            </a:r>
          </a:p>
          <a:p>
            <a:pPr algn="l"/>
            <a:r>
              <a:rPr lang="en-IN" dirty="0">
                <a:latin typeface="Bahnschrift Condensed" panose="020B0502040204020203" pitchFamily="34" charset="0"/>
              </a:rPr>
              <a:t>Pragalbh Awasthi</a:t>
            </a:r>
          </a:p>
          <a:p>
            <a:pPr algn="l"/>
            <a:r>
              <a:rPr lang="en-IN" dirty="0">
                <a:latin typeface="Bahnschrift Condensed" panose="020B0502040204020203" pitchFamily="34" charset="0"/>
              </a:rPr>
              <a:t>Bhavesh Pandya</a:t>
            </a:r>
          </a:p>
          <a:p>
            <a:pPr algn="l"/>
            <a:r>
              <a:rPr lang="en-IN" dirty="0">
                <a:latin typeface="Bahnschrift Condensed" panose="020B0502040204020203" pitchFamily="34" charset="0"/>
              </a:rPr>
              <a:t>Aditya Garg</a:t>
            </a:r>
          </a:p>
          <a:p>
            <a:pPr algn="l"/>
            <a:r>
              <a:rPr lang="en-IN" dirty="0">
                <a:latin typeface="Bahnschrift Condensed" panose="020B0502040204020203" pitchFamily="34" charset="0"/>
              </a:rPr>
              <a:t>Working Under Prof. Rituparna Sen</a:t>
            </a:r>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5">
            <a:extLst>
              <a:ext uri="{FF2B5EF4-FFF2-40B4-BE49-F238E27FC236}">
                <a16:creationId xmlns:a16="http://schemas.microsoft.com/office/drawing/2014/main" id="{5E78EC86-2B61-41BF-2CF8-C4ED9A6CAF49}"/>
              </a:ext>
            </a:extLst>
          </p:cNvPr>
          <p:cNvSpPr>
            <a:spLocks noGrp="1"/>
          </p:cNvSpPr>
          <p:nvPr>
            <p:ph type="sldNum" sz="quarter" idx="12"/>
          </p:nvPr>
        </p:nvSpPr>
        <p:spPr/>
        <p:txBody>
          <a:bodyPr/>
          <a:lstStyle/>
          <a:p>
            <a:fld id="{CFE4B838-98C0-4603-B9D6-5B8E50BC2E28}" type="slidenum">
              <a:rPr lang="en-IN" smtClean="0"/>
              <a:t>1</a:t>
            </a:fld>
            <a:endParaRPr lang="en-IN" dirty="0"/>
          </a:p>
        </p:txBody>
      </p:sp>
      <p:sp>
        <p:nvSpPr>
          <p:cNvPr id="7" name="TextBox 6">
            <a:extLst>
              <a:ext uri="{FF2B5EF4-FFF2-40B4-BE49-F238E27FC236}">
                <a16:creationId xmlns:a16="http://schemas.microsoft.com/office/drawing/2014/main" id="{E09CB654-E8D2-F9F9-A20F-55F6101124C2}"/>
              </a:ext>
            </a:extLst>
          </p:cNvPr>
          <p:cNvSpPr txBox="1"/>
          <p:nvPr/>
        </p:nvSpPr>
        <p:spPr>
          <a:xfrm>
            <a:off x="7240555" y="3834882"/>
            <a:ext cx="3363271" cy="707886"/>
          </a:xfrm>
          <a:prstGeom prst="rect">
            <a:avLst/>
          </a:prstGeom>
          <a:noFill/>
        </p:spPr>
        <p:txBody>
          <a:bodyPr wrap="square" rtlCol="0">
            <a:spAutoFit/>
          </a:bodyPr>
          <a:lstStyle/>
          <a:p>
            <a:pPr algn="r"/>
            <a:r>
              <a:rPr lang="en-US" sz="4000" b="1" dirty="0">
                <a:latin typeface="Imprint MT Shadow" panose="04020605060303030202" pitchFamily="82" charset="0"/>
                <a:ea typeface="+mj-ea"/>
                <a:cs typeface="+mj-cs"/>
              </a:rPr>
              <a:t>Group 8</a:t>
            </a:r>
            <a:endParaRPr lang="en-IN" sz="4000" b="1" dirty="0">
              <a:latin typeface="Imprint MT Shadow" panose="04020605060303030202" pitchFamily="82" charset="0"/>
              <a:ea typeface="+mj-ea"/>
              <a:cs typeface="+mj-cs"/>
            </a:endParaRPr>
          </a:p>
        </p:txBody>
      </p:sp>
    </p:spTree>
    <p:extLst>
      <p:ext uri="{BB962C8B-B14F-4D97-AF65-F5344CB8AC3E}">
        <p14:creationId xmlns:p14="http://schemas.microsoft.com/office/powerpoint/2010/main" val="273069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458010" y="2132308"/>
            <a:ext cx="9144000" cy="1665968"/>
          </a:xfrm>
          <a:noFill/>
        </p:spPr>
        <p:txBody>
          <a:bodyPr>
            <a:normAutofit/>
          </a:bodyPr>
          <a:lstStyle/>
          <a:p>
            <a:r>
              <a:rPr lang="en-US" sz="8000" dirty="0">
                <a:latin typeface="Bahnschrift SemiBold" panose="020B0502040204020203" pitchFamily="34" charset="0"/>
              </a:rPr>
              <a:t>D</a:t>
            </a:r>
            <a:r>
              <a:rPr lang="en-IN" sz="8000" dirty="0">
                <a:latin typeface="Bahnschrift SemiBold" panose="020B0502040204020203" pitchFamily="34" charset="0"/>
              </a:rPr>
              <a:t>escription of Data</a:t>
            </a:r>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745DB98E-0045-AF4F-6C93-E932CA07420B}"/>
              </a:ext>
            </a:extLst>
          </p:cNvPr>
          <p:cNvSpPr>
            <a:spLocks noGrp="1"/>
          </p:cNvSpPr>
          <p:nvPr>
            <p:ph type="sldNum" sz="quarter" idx="12"/>
          </p:nvPr>
        </p:nvSpPr>
        <p:spPr/>
        <p:txBody>
          <a:bodyPr/>
          <a:lstStyle/>
          <a:p>
            <a:fld id="{CFE4B838-98C0-4603-B9D6-5B8E50BC2E28}" type="slidenum">
              <a:rPr lang="en-IN" smtClean="0"/>
              <a:t>10</a:t>
            </a:fld>
            <a:endParaRPr lang="en-IN" dirty="0"/>
          </a:p>
        </p:txBody>
      </p:sp>
    </p:spTree>
    <p:extLst>
      <p:ext uri="{BB962C8B-B14F-4D97-AF65-F5344CB8AC3E}">
        <p14:creationId xmlns:p14="http://schemas.microsoft.com/office/powerpoint/2010/main" val="400005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7214" y="15415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000" dirty="0">
              <a:latin typeface="Bookman Old Style" panose="02050604050505020204" pitchFamily="18" charset="0"/>
            </a:endParaRPr>
          </a:p>
          <a:p>
            <a:pPr marL="342900" indent="-342900">
              <a:buFont typeface="Arial" panose="020B0604020202020204" pitchFamily="34" charset="0"/>
              <a:buChar char="•"/>
            </a:pPr>
            <a:r>
              <a:rPr lang="en-IN" sz="2000" dirty="0">
                <a:latin typeface="Bookman Old Style" panose="02050604050505020204" pitchFamily="18" charset="0"/>
              </a:rPr>
              <a:t>The data was collected by I-Cheng Yeh of Chung Hua University from an important Taiwanese Bank in October, 2005 and the targets were the credit card holders of the bank. </a:t>
            </a:r>
          </a:p>
          <a:p>
            <a:pPr marL="342900" indent="-342900">
              <a:buFont typeface="Arial" panose="020B0604020202020204" pitchFamily="34" charset="0"/>
              <a:buChar char="•"/>
            </a:pPr>
            <a:endParaRPr lang="en-IN" sz="2000" dirty="0">
              <a:latin typeface="Bookman Old Style" panose="02050604050505020204" pitchFamily="18" charset="0"/>
            </a:endParaRPr>
          </a:p>
          <a:p>
            <a:pPr marL="342900" indent="-342900">
              <a:buFont typeface="Arial" panose="020B0604020202020204" pitchFamily="34" charset="0"/>
              <a:buChar char="•"/>
            </a:pPr>
            <a:r>
              <a:rPr lang="en-IN" sz="2000" dirty="0">
                <a:latin typeface="Bookman Old Style" panose="02050604050505020204" pitchFamily="18" charset="0"/>
              </a:rPr>
              <a:t>It consisted of payment data of 30,000 credit card holders of an important bank in Taiwan out of which 6636 (22.12%) were cardholders with default payments. For each cardholder, a binary variable Y for default payment (Yes =1, No=0) and 23 feature variables (X1 to X23) and were recorded. </a:t>
            </a:r>
          </a:p>
          <a:p>
            <a:pPr marL="342900" indent="-342900">
              <a:buFont typeface="Arial" panose="020B0604020202020204" pitchFamily="34" charset="0"/>
              <a:buChar char="•"/>
            </a:pPr>
            <a:endParaRPr lang="en-IN" sz="2000" dirty="0">
              <a:latin typeface="Bookman Old Style" panose="02050604050505020204" pitchFamily="18" charset="0"/>
            </a:endParaRPr>
          </a:p>
          <a:p>
            <a:pPr marL="342900" indent="-342900">
              <a:buFont typeface="Arial" panose="020B0604020202020204" pitchFamily="34" charset="0"/>
              <a:buChar char="•"/>
            </a:pPr>
            <a:r>
              <a:rPr lang="en-IN" sz="2000" dirty="0">
                <a:latin typeface="Bookman Old Style" panose="02050604050505020204" pitchFamily="18" charset="0"/>
              </a:rPr>
              <a:t>Note that there is a strong class imbalance in the data. This will be dealt with soon using an oversampling technique.</a:t>
            </a:r>
          </a:p>
          <a:p>
            <a:pPr marL="342900" indent="-342900">
              <a:buFont typeface="Arial" panose="020B0604020202020204" pitchFamily="34" charset="0"/>
              <a:buChar char="•"/>
            </a:pPr>
            <a:endParaRPr lang="en-IN" sz="2000" dirty="0">
              <a:latin typeface="Bookman Old Style" panose="02050604050505020204" pitchFamily="18" charset="0"/>
            </a:endParaRPr>
          </a:p>
          <a:p>
            <a:endParaRPr lang="en-IN"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Description of Data</a:t>
            </a:r>
            <a:endParaRPr lang="en-IN" sz="4400" dirty="0"/>
          </a:p>
        </p:txBody>
      </p:sp>
      <p:sp>
        <p:nvSpPr>
          <p:cNvPr id="2" name="Slide Number Placeholder 1">
            <a:extLst>
              <a:ext uri="{FF2B5EF4-FFF2-40B4-BE49-F238E27FC236}">
                <a16:creationId xmlns:a16="http://schemas.microsoft.com/office/drawing/2014/main" id="{3E8EA4CC-0F06-5277-7298-626CEAB9DC46}"/>
              </a:ext>
            </a:extLst>
          </p:cNvPr>
          <p:cNvSpPr>
            <a:spLocks noGrp="1"/>
          </p:cNvSpPr>
          <p:nvPr>
            <p:ph type="sldNum" sz="quarter" idx="12"/>
          </p:nvPr>
        </p:nvSpPr>
        <p:spPr/>
        <p:txBody>
          <a:bodyPr/>
          <a:lstStyle/>
          <a:p>
            <a:fld id="{CFE4B838-98C0-4603-B9D6-5B8E50BC2E28}" type="slidenum">
              <a:rPr lang="en-IN" smtClean="0"/>
              <a:t>11</a:t>
            </a:fld>
            <a:endParaRPr lang="en-IN" dirty="0"/>
          </a:p>
        </p:txBody>
      </p:sp>
    </p:spTree>
    <p:extLst>
      <p:ext uri="{BB962C8B-B14F-4D97-AF65-F5344CB8AC3E}">
        <p14:creationId xmlns:p14="http://schemas.microsoft.com/office/powerpoint/2010/main" val="324789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Feature Variables</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latin typeface="Bookman Old Style" panose="02050604050505020204" pitchFamily="18" charset="0"/>
              </a:rPr>
              <a:t>We use the following variables to characterise a data point:</a:t>
            </a:r>
          </a:p>
          <a:p>
            <a:endParaRPr lang="en-IN" sz="2000" dirty="0">
              <a:latin typeface="Bookman Old Style" panose="02050604050505020204" pitchFamily="18" charset="0"/>
            </a:endParaRPr>
          </a:p>
          <a:p>
            <a:r>
              <a:rPr lang="en-US" sz="2000" dirty="0">
                <a:latin typeface="Bookman Old Style" panose="02050604050505020204" pitchFamily="18" charset="0"/>
              </a:rPr>
              <a:t>X1: Amount of the given credit (NT dollar): it includes both the individual consumer credit and his/her family (supplementary) credit.  </a:t>
            </a:r>
          </a:p>
          <a:p>
            <a:r>
              <a:rPr lang="en-US" sz="2000" dirty="0">
                <a:latin typeface="Bookman Old Style" panose="02050604050505020204" pitchFamily="18" charset="0"/>
              </a:rPr>
              <a:t>X2: Gender (1 = male; 2 = female).  </a:t>
            </a:r>
          </a:p>
          <a:p>
            <a:r>
              <a:rPr lang="en-US" sz="2000" dirty="0">
                <a:latin typeface="Bookman Old Style" panose="02050604050505020204" pitchFamily="18" charset="0"/>
              </a:rPr>
              <a:t>X3: Education (1 = graduate school; 2 = university; 3 = high school; 4 = others). </a:t>
            </a:r>
          </a:p>
          <a:p>
            <a:r>
              <a:rPr lang="en-US" sz="2000" dirty="0">
                <a:latin typeface="Bookman Old Style" panose="02050604050505020204" pitchFamily="18" charset="0"/>
              </a:rPr>
              <a:t>X4: Marital status (1 = married; 2 = single; 3 = others).  </a:t>
            </a:r>
          </a:p>
          <a:p>
            <a:r>
              <a:rPr lang="en-US" sz="2000" dirty="0">
                <a:latin typeface="Bookman Old Style" panose="02050604050505020204" pitchFamily="18" charset="0"/>
              </a:rPr>
              <a:t>X5: Age (year). </a:t>
            </a:r>
          </a:p>
          <a:p>
            <a:r>
              <a:rPr lang="en-US" sz="2000" dirty="0">
                <a:latin typeface="Bookman Old Style" panose="02050604050505020204" pitchFamily="18" charset="0"/>
              </a:rPr>
              <a:t>X6–X11: History of past payment. We tracked the past monthly payment records (from April to September, 2005) as follows: X6 = the repayment status In September, 2005; X7 = the repayment status in August, 2005;...; X11 = the repayment status in April, 2005. The measurement scale for the repayment status is: 1 = pay duly; 1 = payment delay for one month; 2 = payment delay for two months; ...; 8 = payment delay for eight months; 9 = payment delay for nine months and above.  </a:t>
            </a:r>
          </a:p>
          <a:p>
            <a:endParaRPr lang="en-US" sz="2000" dirty="0">
              <a:latin typeface="Bookman Old Style" panose="02050604050505020204" pitchFamily="18" charset="0"/>
            </a:endParaRPr>
          </a:p>
        </p:txBody>
      </p:sp>
      <p:sp>
        <p:nvSpPr>
          <p:cNvPr id="2" name="Slide Number Placeholder 1">
            <a:extLst>
              <a:ext uri="{FF2B5EF4-FFF2-40B4-BE49-F238E27FC236}">
                <a16:creationId xmlns:a16="http://schemas.microsoft.com/office/drawing/2014/main" id="{51D0DBB1-F04C-7C8D-58DD-1076A26D26EE}"/>
              </a:ext>
            </a:extLst>
          </p:cNvPr>
          <p:cNvSpPr>
            <a:spLocks noGrp="1"/>
          </p:cNvSpPr>
          <p:nvPr>
            <p:ph type="sldNum" sz="quarter" idx="12"/>
          </p:nvPr>
        </p:nvSpPr>
        <p:spPr/>
        <p:txBody>
          <a:bodyPr/>
          <a:lstStyle/>
          <a:p>
            <a:fld id="{CFE4B838-98C0-4603-B9D6-5B8E50BC2E28}" type="slidenum">
              <a:rPr lang="en-IN" smtClean="0"/>
              <a:t>12</a:t>
            </a:fld>
            <a:endParaRPr lang="en-IN" dirty="0"/>
          </a:p>
        </p:txBody>
      </p:sp>
    </p:spTree>
    <p:extLst>
      <p:ext uri="{BB962C8B-B14F-4D97-AF65-F5344CB8AC3E}">
        <p14:creationId xmlns:p14="http://schemas.microsoft.com/office/powerpoint/2010/main" val="252337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7214" y="15415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Bookman Old Style" panose="02050604050505020204" pitchFamily="18" charset="0"/>
              </a:rPr>
              <a:t>X12–X17: Amount of bill statement (NT dollar). X12 = amount of bill statement in September, 2005; X13 = amount of bill statement in August, 2005; X17 = amount of bill statement in April, 2005.</a:t>
            </a:r>
          </a:p>
          <a:p>
            <a:endParaRPr lang="en-US" sz="2000" dirty="0">
              <a:latin typeface="Bookman Old Style" panose="02050604050505020204" pitchFamily="18" charset="0"/>
            </a:endParaRPr>
          </a:p>
          <a:p>
            <a:r>
              <a:rPr lang="en-US" sz="2000" dirty="0">
                <a:latin typeface="Bookman Old Style" panose="02050604050505020204" pitchFamily="18" charset="0"/>
              </a:rPr>
              <a:t>X18–X23: Amount of previous payment (NT dollar). X18 = amount paid In September, 2005; X19 = amount paid in August, 2005;...;X23 = amount paid in April, 2005</a:t>
            </a:r>
          </a:p>
          <a:p>
            <a:endParaRPr lang="en-US" sz="2000" dirty="0">
              <a:latin typeface="Bookman Old Style" panose="02050604050505020204" pitchFamily="18" charset="0"/>
            </a:endParaRPr>
          </a:p>
          <a:p>
            <a:r>
              <a:rPr lang="en-US" sz="2000" dirty="0">
                <a:latin typeface="Bookman Old Style" panose="02050604050505020204" pitchFamily="18" charset="0"/>
              </a:rPr>
              <a:t>The data was randomly divided into two groups in the ratio 80:20 for training and testing respectively. </a:t>
            </a:r>
            <a:endParaRPr lang="en-IN"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Feature Variables</a:t>
            </a:r>
          </a:p>
        </p:txBody>
      </p:sp>
      <p:sp>
        <p:nvSpPr>
          <p:cNvPr id="2" name="Slide Number Placeholder 1">
            <a:extLst>
              <a:ext uri="{FF2B5EF4-FFF2-40B4-BE49-F238E27FC236}">
                <a16:creationId xmlns:a16="http://schemas.microsoft.com/office/drawing/2014/main" id="{D5C67820-2018-1B4C-D84C-63A3C5B4B022}"/>
              </a:ext>
            </a:extLst>
          </p:cNvPr>
          <p:cNvSpPr>
            <a:spLocks noGrp="1"/>
          </p:cNvSpPr>
          <p:nvPr>
            <p:ph type="sldNum" sz="quarter" idx="12"/>
          </p:nvPr>
        </p:nvSpPr>
        <p:spPr/>
        <p:txBody>
          <a:bodyPr/>
          <a:lstStyle/>
          <a:p>
            <a:fld id="{CFE4B838-98C0-4603-B9D6-5B8E50BC2E28}" type="slidenum">
              <a:rPr lang="en-IN" smtClean="0"/>
              <a:t>13</a:t>
            </a:fld>
            <a:endParaRPr lang="en-IN" dirty="0"/>
          </a:p>
        </p:txBody>
      </p:sp>
    </p:spTree>
    <p:extLst>
      <p:ext uri="{BB962C8B-B14F-4D97-AF65-F5344CB8AC3E}">
        <p14:creationId xmlns:p14="http://schemas.microsoft.com/office/powerpoint/2010/main" val="247983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The Problem Of Class Imbalance</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latin typeface="Bookman Old Style" panose="02050604050505020204" pitchFamily="18" charset="0"/>
              </a:rPr>
              <a:t>In our dataset, 77.88% of cardholders are risk-free giving rise to a high class imbalance.</a:t>
            </a:r>
          </a:p>
          <a:p>
            <a:endParaRPr lang="en-IN" sz="2000" dirty="0">
              <a:latin typeface="Bookman Old Style" panose="02050604050505020204" pitchFamily="18" charset="0"/>
            </a:endParaRPr>
          </a:p>
          <a:p>
            <a:pPr marL="342900" indent="-342900">
              <a:buFont typeface="Arial" panose="020B0604020202020204" pitchFamily="34" charset="0"/>
              <a:buChar char="•"/>
            </a:pPr>
            <a:r>
              <a:rPr lang="en-IN" sz="2000" dirty="0">
                <a:latin typeface="Bookman Old Style" panose="02050604050505020204" pitchFamily="18" charset="0"/>
              </a:rPr>
              <a:t>Since we aim to achieve the best results in predicting default risk of a given cardholder, i.e. the probability of the cardholder being in the minority class, such huge bias towards risk-free card holders can considerably degrade the performance of a given binary classifier model. </a:t>
            </a:r>
          </a:p>
          <a:p>
            <a:endParaRPr lang="en-IN" sz="2000" dirty="0">
              <a:latin typeface="Bookman Old Style" panose="02050604050505020204" pitchFamily="18" charset="0"/>
            </a:endParaRPr>
          </a:p>
          <a:p>
            <a:pPr marL="342900" indent="-342900">
              <a:buFont typeface="Arial" panose="020B0604020202020204" pitchFamily="34" charset="0"/>
              <a:buChar char="•"/>
            </a:pPr>
            <a:r>
              <a:rPr lang="en-IN" sz="2000" dirty="0">
                <a:latin typeface="Bookman Old Style" panose="02050604050505020204" pitchFamily="18" charset="0"/>
              </a:rPr>
              <a:t>Furthermore, in situations of high class Imbalance, the accuracy of the model no longer remains a reliable measure of its performance.</a:t>
            </a:r>
            <a:r>
              <a:rPr lang="en-IN" dirty="0">
                <a:latin typeface="Bookman Old Style" panose="02050604050505020204" pitchFamily="18" charset="0"/>
              </a:rPr>
              <a:t> </a:t>
            </a:r>
          </a:p>
          <a:p>
            <a:endParaRPr lang="en-IN" dirty="0">
              <a:latin typeface="Bookman Old Style" panose="02050604050505020204" pitchFamily="18" charset="0"/>
            </a:endParaRPr>
          </a:p>
          <a:p>
            <a:pPr marL="342900" indent="-342900">
              <a:buFont typeface="Arial" panose="020B0604020202020204" pitchFamily="34" charset="0"/>
              <a:buChar char="•"/>
            </a:pPr>
            <a:r>
              <a:rPr lang="en-IN" sz="2000" dirty="0">
                <a:latin typeface="Bookman Old Style" panose="02050604050505020204" pitchFamily="18" charset="0"/>
              </a:rPr>
              <a:t>SMOTE is an oversampling technique used to overcome such problems in binary classifier models.</a:t>
            </a:r>
          </a:p>
        </p:txBody>
      </p:sp>
      <p:sp>
        <p:nvSpPr>
          <p:cNvPr id="2" name="Slide Number Placeholder 1">
            <a:extLst>
              <a:ext uri="{FF2B5EF4-FFF2-40B4-BE49-F238E27FC236}">
                <a16:creationId xmlns:a16="http://schemas.microsoft.com/office/drawing/2014/main" id="{CA5D2E99-C966-7356-38CD-14D674951758}"/>
              </a:ext>
            </a:extLst>
          </p:cNvPr>
          <p:cNvSpPr>
            <a:spLocks noGrp="1"/>
          </p:cNvSpPr>
          <p:nvPr>
            <p:ph type="sldNum" sz="quarter" idx="12"/>
          </p:nvPr>
        </p:nvSpPr>
        <p:spPr/>
        <p:txBody>
          <a:bodyPr/>
          <a:lstStyle/>
          <a:p>
            <a:fld id="{CFE4B838-98C0-4603-B9D6-5B8E50BC2E28}" type="slidenum">
              <a:rPr lang="en-IN" smtClean="0"/>
              <a:t>14</a:t>
            </a:fld>
            <a:endParaRPr lang="en-IN" dirty="0"/>
          </a:p>
        </p:txBody>
      </p:sp>
    </p:spTree>
    <p:extLst>
      <p:ext uri="{BB962C8B-B14F-4D97-AF65-F5344CB8AC3E}">
        <p14:creationId xmlns:p14="http://schemas.microsoft.com/office/powerpoint/2010/main" val="36560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SMOTE</a:t>
            </a:r>
          </a:p>
        </p:txBody>
      </p:sp>
      <p:sp>
        <p:nvSpPr>
          <p:cNvPr id="2" name="Slide Number Placeholder 1">
            <a:extLst>
              <a:ext uri="{FF2B5EF4-FFF2-40B4-BE49-F238E27FC236}">
                <a16:creationId xmlns:a16="http://schemas.microsoft.com/office/drawing/2014/main" id="{AB2C0062-EA43-82D9-2FDA-CFBD78B5B2DD}"/>
              </a:ext>
            </a:extLst>
          </p:cNvPr>
          <p:cNvSpPr>
            <a:spLocks noGrp="1"/>
          </p:cNvSpPr>
          <p:nvPr>
            <p:ph type="sldNum" sz="quarter" idx="12"/>
          </p:nvPr>
        </p:nvSpPr>
        <p:spPr/>
        <p:txBody>
          <a:bodyPr/>
          <a:lstStyle/>
          <a:p>
            <a:fld id="{CFE4B838-98C0-4603-B9D6-5B8E50BC2E28}" type="slidenum">
              <a:rPr lang="en-IN" smtClean="0"/>
              <a:t>15</a:t>
            </a:fld>
            <a:endParaRPr lang="en-IN" dirty="0"/>
          </a:p>
        </p:txBody>
      </p:sp>
      <p:grpSp>
        <p:nvGrpSpPr>
          <p:cNvPr id="24" name="Group 23">
            <a:extLst>
              <a:ext uri="{FF2B5EF4-FFF2-40B4-BE49-F238E27FC236}">
                <a16:creationId xmlns:a16="http://schemas.microsoft.com/office/drawing/2014/main" id="{3CF3198A-3724-EAB5-7064-276BC38156E6}"/>
              </a:ext>
            </a:extLst>
          </p:cNvPr>
          <p:cNvGrpSpPr/>
          <p:nvPr/>
        </p:nvGrpSpPr>
        <p:grpSpPr>
          <a:xfrm>
            <a:off x="1464000" y="1727095"/>
            <a:ext cx="10728000" cy="4308810"/>
            <a:chOff x="1464000" y="1727095"/>
            <a:chExt cx="10728000" cy="4308810"/>
          </a:xfrm>
        </p:grpSpPr>
        <p:sp>
          <p:nvSpPr>
            <p:cNvPr id="4" name="Rectangle 3">
              <a:extLst>
                <a:ext uri="{FF2B5EF4-FFF2-40B4-BE49-F238E27FC236}">
                  <a16:creationId xmlns:a16="http://schemas.microsoft.com/office/drawing/2014/main" id="{B2125CB5-221F-9972-6492-498E2A1181F3}"/>
                </a:ext>
              </a:extLst>
            </p:cNvPr>
            <p:cNvSpPr/>
            <p:nvPr/>
          </p:nvSpPr>
          <p:spPr>
            <a:xfrm>
              <a:off x="1464000" y="1727095"/>
              <a:ext cx="10728000" cy="4308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latin typeface="Bookman Old Style" panose="02050604050505020204" pitchFamily="18" charset="0"/>
              </a:endParaRPr>
            </a:p>
          </p:txBody>
        </p:sp>
        <p:sp>
          <p:nvSpPr>
            <p:cNvPr id="23" name="Oval 22">
              <a:extLst>
                <a:ext uri="{FF2B5EF4-FFF2-40B4-BE49-F238E27FC236}">
                  <a16:creationId xmlns:a16="http://schemas.microsoft.com/office/drawing/2014/main" id="{847570D4-7527-53EE-805D-859AC4A7D963}"/>
                </a:ext>
              </a:extLst>
            </p:cNvPr>
            <p:cNvSpPr/>
            <p:nvPr/>
          </p:nvSpPr>
          <p:spPr>
            <a:xfrm>
              <a:off x="8632786" y="2731625"/>
              <a:ext cx="3229336" cy="293997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44F2F2B7-BCA9-5E45-809B-558CC4ACB9DC}"/>
                </a:ext>
              </a:extLst>
            </p:cNvPr>
            <p:cNvSpPr/>
            <p:nvPr/>
          </p:nvSpPr>
          <p:spPr>
            <a:xfrm>
              <a:off x="5381264" y="2731625"/>
              <a:ext cx="3229336" cy="293997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621F646E-2ED4-6D54-1D60-05348A5926E2}"/>
                </a:ext>
              </a:extLst>
            </p:cNvPr>
            <p:cNvSpPr/>
            <p:nvPr/>
          </p:nvSpPr>
          <p:spPr>
            <a:xfrm>
              <a:off x="2129742" y="2731625"/>
              <a:ext cx="3229336" cy="293997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56921AB6-B0A7-8443-17AF-83731F6B97FE}"/>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439825" y="2436154"/>
              <a:ext cx="8913975" cy="3038671"/>
            </a:xfrm>
            <a:prstGeom prst="rect">
              <a:avLst/>
            </a:prstGeom>
          </p:spPr>
        </p:pic>
        <p:pic>
          <p:nvPicPr>
            <p:cNvPr id="20" name="Picture 19">
              <a:extLst>
                <a:ext uri="{FF2B5EF4-FFF2-40B4-BE49-F238E27FC236}">
                  <a16:creationId xmlns:a16="http://schemas.microsoft.com/office/drawing/2014/main" id="{F990D26D-12F2-2469-214B-4CBFEDB8E96E}"/>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973994" y="1727095"/>
              <a:ext cx="9708012" cy="4308810"/>
            </a:xfrm>
            <a:prstGeom prst="rect">
              <a:avLst/>
            </a:prstGeom>
          </p:spPr>
        </p:pic>
      </p:grpSp>
    </p:spTree>
    <p:extLst>
      <p:ext uri="{BB962C8B-B14F-4D97-AF65-F5344CB8AC3E}">
        <p14:creationId xmlns:p14="http://schemas.microsoft.com/office/powerpoint/2010/main" val="1777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SMOTE</a:t>
            </a:r>
          </a:p>
        </p:txBody>
      </p:sp>
      <p:sp>
        <p:nvSpPr>
          <p:cNvPr id="9" name="Rectangle 8">
            <a:extLst>
              <a:ext uri="{FF2B5EF4-FFF2-40B4-BE49-F238E27FC236}">
                <a16:creationId xmlns:a16="http://schemas.microsoft.com/office/drawing/2014/main" id="{A49E8B66-443A-3879-C56F-5A0E2136928C}"/>
              </a:ext>
            </a:extLst>
          </p:cNvPr>
          <p:cNvSpPr/>
          <p:nvPr/>
        </p:nvSpPr>
        <p:spPr>
          <a:xfrm>
            <a:off x="939"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latin typeface="Bookman Old Style" panose="02050604050505020204" pitchFamily="18" charset="0"/>
              </a:rPr>
              <a:t>Set M to be the set of data points in minority class. Suppose a total of N synthetic data points (I.e. the oversampling observations) are required per data point in M to reduce the class imbalance to the desired extent. </a:t>
            </a:r>
          </a:p>
          <a:p>
            <a:endParaRPr lang="en-IN" sz="2000" dirty="0">
              <a:latin typeface="Bookman Old Style" panose="02050604050505020204" pitchFamily="18" charset="0"/>
            </a:endParaRPr>
          </a:p>
          <a:p>
            <a:pPr marL="342900" indent="-342900">
              <a:buFont typeface="+mj-lt"/>
              <a:buAutoNum type="arabicPeriod"/>
            </a:pPr>
            <a:r>
              <a:rPr lang="en-IN" sz="2000" dirty="0">
                <a:latin typeface="Bookman Old Style" panose="02050604050505020204" pitchFamily="18" charset="0"/>
              </a:rPr>
              <a:t>For each x in M, K of its nearest neighbours in M are identified by using some distance metric defined on the feature space (by default, K = 5). </a:t>
            </a:r>
          </a:p>
          <a:p>
            <a:pPr marL="342900" indent="-342900">
              <a:buFont typeface="+mj-lt"/>
              <a:buAutoNum type="arabicPeriod"/>
            </a:pPr>
            <a:endParaRPr lang="en-IN" sz="2000" dirty="0">
              <a:latin typeface="Bookman Old Style" panose="02050604050505020204" pitchFamily="18" charset="0"/>
            </a:endParaRPr>
          </a:p>
          <a:p>
            <a:pPr marL="342900" lvl="0" indent="-342900">
              <a:buFont typeface="+mj-lt"/>
              <a:buAutoNum type="arabicPeriod"/>
            </a:pPr>
            <a:r>
              <a:rPr lang="en-IN" sz="2000" dirty="0">
                <a:latin typeface="Bookman Old Style" panose="02050604050505020204" pitchFamily="18" charset="0"/>
              </a:rPr>
              <a:t>N of these K neighbours of x are randomly selected. Call them x</a:t>
            </a:r>
            <a:r>
              <a:rPr lang="en-IN" sz="2000" baseline="-25000" dirty="0">
                <a:latin typeface="Bookman Old Style" panose="02050604050505020204" pitchFamily="18" charset="0"/>
              </a:rPr>
              <a:t>1</a:t>
            </a:r>
            <a:r>
              <a:rPr lang="en-IN" sz="2000" dirty="0">
                <a:latin typeface="Bookman Old Style" panose="02050604050505020204" pitchFamily="18" charset="0"/>
              </a:rPr>
              <a:t>, x</a:t>
            </a:r>
            <a:r>
              <a:rPr lang="en-IN" sz="2000" baseline="-25000" dirty="0">
                <a:latin typeface="Bookman Old Style" panose="02050604050505020204" pitchFamily="18" charset="0"/>
              </a:rPr>
              <a:t>2</a:t>
            </a:r>
            <a:r>
              <a:rPr lang="en-IN" sz="2000" dirty="0">
                <a:latin typeface="Bookman Old Style" panose="02050604050505020204" pitchFamily="18" charset="0"/>
              </a:rPr>
              <a:t>, …, x</a:t>
            </a:r>
            <a:r>
              <a:rPr lang="en-IN" sz="2000" baseline="-25000" dirty="0">
                <a:latin typeface="Bookman Old Style" panose="02050604050505020204" pitchFamily="18" charset="0"/>
              </a:rPr>
              <a:t>N</a:t>
            </a:r>
            <a:r>
              <a:rPr lang="en-IN" sz="2000" dirty="0">
                <a:latin typeface="Bookman Old Style" panose="02050604050505020204" pitchFamily="18" charset="0"/>
              </a:rPr>
              <a:t>. </a:t>
            </a:r>
          </a:p>
          <a:p>
            <a:pPr marL="342900" lvl="0" indent="-342900">
              <a:buFont typeface="+mj-lt"/>
              <a:buAutoNum type="arabicPeriod"/>
            </a:pPr>
            <a:endParaRPr lang="en-IN" sz="2000" dirty="0">
              <a:latin typeface="Bookman Old Style" panose="02050604050505020204" pitchFamily="18" charset="0"/>
            </a:endParaRPr>
          </a:p>
          <a:p>
            <a:pPr marL="342900" lvl="0" indent="-342900">
              <a:buFont typeface="+mj-lt"/>
              <a:buAutoNum type="arabicPeriod"/>
            </a:pPr>
            <a:r>
              <a:rPr lang="en-IN" sz="2000" dirty="0">
                <a:latin typeface="Bookman Old Style" panose="02050604050505020204" pitchFamily="18" charset="0"/>
              </a:rPr>
              <a:t>For each x</a:t>
            </a:r>
            <a:r>
              <a:rPr lang="en-IN" sz="2000" baseline="-25000" dirty="0">
                <a:latin typeface="Bookman Old Style" panose="02050604050505020204" pitchFamily="18" charset="0"/>
              </a:rPr>
              <a:t>i</a:t>
            </a:r>
            <a:r>
              <a:rPr lang="en-IN" sz="2000" dirty="0">
                <a:latin typeface="Bookman Old Style" panose="02050604050505020204" pitchFamily="18" charset="0"/>
              </a:rPr>
              <a:t>, a random number r between 0 and 1 Is generated. Then y</a:t>
            </a:r>
            <a:r>
              <a:rPr lang="en-IN" sz="2000" baseline="-25000" dirty="0">
                <a:latin typeface="Bookman Old Style" panose="02050604050505020204" pitchFamily="18" charset="0"/>
              </a:rPr>
              <a:t>i</a:t>
            </a:r>
            <a:r>
              <a:rPr lang="en-IN" sz="2000" dirty="0">
                <a:latin typeface="Bookman Old Style" panose="02050604050505020204" pitchFamily="18" charset="0"/>
              </a:rPr>
              <a:t> := x + r*(x</a:t>
            </a:r>
            <a:r>
              <a:rPr lang="en-IN" sz="2000" baseline="-25000" dirty="0">
                <a:latin typeface="Bookman Old Style" panose="02050604050505020204" pitchFamily="18" charset="0"/>
              </a:rPr>
              <a:t>i</a:t>
            </a:r>
            <a:r>
              <a:rPr lang="en-IN" sz="2000" dirty="0">
                <a:latin typeface="Bookman Old Style" panose="02050604050505020204" pitchFamily="18" charset="0"/>
              </a:rPr>
              <a:t> – x) is added to M, and these steps are repeated for each x in M. In the end, N times the number of points originally In M are added to M as synthetic data points.</a:t>
            </a:r>
          </a:p>
        </p:txBody>
      </p:sp>
      <p:sp>
        <p:nvSpPr>
          <p:cNvPr id="2" name="Slide Number Placeholder 1">
            <a:extLst>
              <a:ext uri="{FF2B5EF4-FFF2-40B4-BE49-F238E27FC236}">
                <a16:creationId xmlns:a16="http://schemas.microsoft.com/office/drawing/2014/main" id="{929DA1CA-522C-4321-8726-FE7B82DEB399}"/>
              </a:ext>
            </a:extLst>
          </p:cNvPr>
          <p:cNvSpPr>
            <a:spLocks noGrp="1"/>
          </p:cNvSpPr>
          <p:nvPr>
            <p:ph type="sldNum" sz="quarter" idx="12"/>
          </p:nvPr>
        </p:nvSpPr>
        <p:spPr/>
        <p:txBody>
          <a:bodyPr/>
          <a:lstStyle/>
          <a:p>
            <a:fld id="{CFE4B838-98C0-4603-B9D6-5B8E50BC2E28}" type="slidenum">
              <a:rPr lang="en-IN" smtClean="0"/>
              <a:t>16</a:t>
            </a:fld>
            <a:endParaRPr lang="en-IN" dirty="0"/>
          </a:p>
        </p:txBody>
      </p:sp>
    </p:spTree>
    <p:extLst>
      <p:ext uri="{BB962C8B-B14F-4D97-AF65-F5344CB8AC3E}">
        <p14:creationId xmlns:p14="http://schemas.microsoft.com/office/powerpoint/2010/main" val="341565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7214" y="15415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startAt="4"/>
            </a:pPr>
            <a:r>
              <a:rPr lang="en-IN" sz="2000" dirty="0">
                <a:latin typeface="Bookman Old Style" panose="02050604050505020204" pitchFamily="18" charset="0"/>
              </a:rPr>
              <a:t>The basic intuition is that we are moving points in M towards each other to       generate more points inside M. </a:t>
            </a:r>
          </a:p>
          <a:p>
            <a:pPr marL="457200" indent="-457200">
              <a:buFont typeface="+mj-lt"/>
              <a:buAutoNum type="arabicPeriod" startAt="4"/>
            </a:pPr>
            <a:endParaRPr lang="en-IN" sz="2000" dirty="0">
              <a:latin typeface="Bookman Old Style" panose="02050604050505020204" pitchFamily="18" charset="0"/>
            </a:endParaRPr>
          </a:p>
          <a:p>
            <a:pPr marL="457200" indent="-457200">
              <a:buFont typeface="+mj-lt"/>
              <a:buAutoNum type="arabicPeriod" startAt="5"/>
            </a:pPr>
            <a:r>
              <a:rPr lang="en-IN" sz="2000" dirty="0">
                <a:latin typeface="Bookman Old Style" panose="02050604050505020204" pitchFamily="18" charset="0"/>
              </a:rPr>
              <a:t>As opposed to other under sampling techniques in which a subset of the majority class is chosen or points already inside M are added to M to avoid class imbalance, in SMOTE, no valuable Information from the data is lost and no duplicate points are generated.</a:t>
            </a: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SMOTE</a:t>
            </a:r>
          </a:p>
        </p:txBody>
      </p:sp>
      <p:sp>
        <p:nvSpPr>
          <p:cNvPr id="2" name="Slide Number Placeholder 1">
            <a:extLst>
              <a:ext uri="{FF2B5EF4-FFF2-40B4-BE49-F238E27FC236}">
                <a16:creationId xmlns:a16="http://schemas.microsoft.com/office/drawing/2014/main" id="{D5C67820-2018-1B4C-D84C-63A3C5B4B022}"/>
              </a:ext>
            </a:extLst>
          </p:cNvPr>
          <p:cNvSpPr>
            <a:spLocks noGrp="1"/>
          </p:cNvSpPr>
          <p:nvPr>
            <p:ph type="sldNum" sz="quarter" idx="12"/>
          </p:nvPr>
        </p:nvSpPr>
        <p:spPr/>
        <p:txBody>
          <a:bodyPr/>
          <a:lstStyle/>
          <a:p>
            <a:fld id="{CFE4B838-98C0-4603-B9D6-5B8E50BC2E28}" type="slidenum">
              <a:rPr lang="en-IN" smtClean="0"/>
              <a:t>17</a:t>
            </a:fld>
            <a:endParaRPr lang="en-IN" dirty="0"/>
          </a:p>
        </p:txBody>
      </p:sp>
    </p:spTree>
    <p:extLst>
      <p:ext uri="{BB962C8B-B14F-4D97-AF65-F5344CB8AC3E}">
        <p14:creationId xmlns:p14="http://schemas.microsoft.com/office/powerpoint/2010/main" val="16618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472125" y="2871400"/>
            <a:ext cx="11247750" cy="1665968"/>
          </a:xfrm>
          <a:noFill/>
        </p:spPr>
        <p:txBody>
          <a:bodyPr>
            <a:normAutofit fontScale="90000"/>
          </a:bodyPr>
          <a:lstStyle/>
          <a:p>
            <a:pPr algn="ctr"/>
            <a:br>
              <a:rPr lang="en-US" sz="8000" dirty="0">
                <a:latin typeface="Bahnschrift SemiBold" panose="020B0502040204020203" pitchFamily="34" charset="0"/>
              </a:rPr>
            </a:br>
            <a:r>
              <a:rPr lang="en-US" sz="8000" dirty="0">
                <a:latin typeface="Bahnschrift SemiBold" panose="020B0502040204020203" pitchFamily="34" charset="0"/>
              </a:rPr>
              <a:t>Assessing Performance of a Prediction Model</a:t>
            </a:r>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85451D78-B523-3D1B-CE2F-2627995BCF74}"/>
              </a:ext>
            </a:extLst>
          </p:cNvPr>
          <p:cNvSpPr>
            <a:spLocks noGrp="1"/>
          </p:cNvSpPr>
          <p:nvPr>
            <p:ph type="sldNum" sz="quarter" idx="12"/>
          </p:nvPr>
        </p:nvSpPr>
        <p:spPr/>
        <p:txBody>
          <a:bodyPr/>
          <a:lstStyle/>
          <a:p>
            <a:fld id="{CFE4B838-98C0-4603-B9D6-5B8E50BC2E28}" type="slidenum">
              <a:rPr lang="en-IN" smtClean="0"/>
              <a:t>18</a:t>
            </a:fld>
            <a:endParaRPr lang="en-IN" dirty="0"/>
          </a:p>
        </p:txBody>
      </p:sp>
    </p:spTree>
    <p:extLst>
      <p:ext uri="{BB962C8B-B14F-4D97-AF65-F5344CB8AC3E}">
        <p14:creationId xmlns:p14="http://schemas.microsoft.com/office/powerpoint/2010/main" val="153161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7214" y="15415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ookman Old Style" panose="02050604050505020204" pitchFamily="18" charset="0"/>
              </a:rPr>
              <a:t>One of the most basic measures of performance of a prediction model is its accuracy which is the ratio of the number of correct predictions by the model to the total number of predictions. Intuitively, it tells how often a model makes a correct prediction. So generally, the higher the accuracy, the better the model.</a:t>
            </a: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r>
              <a:rPr lang="en-US" dirty="0">
                <a:latin typeface="Bookman Old Style" panose="02050604050505020204" pitchFamily="18" charset="0"/>
              </a:rPr>
              <a:t>It Is easy to compute and hence widely used. However, as we have seen, it is not always the best measure in certain situations. </a:t>
            </a:r>
            <a:endParaRPr lang="en-IN"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Accuracy</a:t>
            </a:r>
          </a:p>
        </p:txBody>
      </p:sp>
      <p:pic>
        <p:nvPicPr>
          <p:cNvPr id="3" name="Picture 2">
            <a:extLst>
              <a:ext uri="{FF2B5EF4-FFF2-40B4-BE49-F238E27FC236}">
                <a16:creationId xmlns:a16="http://schemas.microsoft.com/office/drawing/2014/main" id="{B0AB3739-B73B-EE15-DB39-B17C74A089BD}"/>
              </a:ext>
            </a:extLst>
          </p:cNvPr>
          <p:cNvPicPr>
            <a:picLocks noChangeAspect="1"/>
          </p:cNvPicPr>
          <p:nvPr/>
        </p:nvPicPr>
        <p:blipFill>
          <a:blip r:embed="rId2"/>
          <a:stretch>
            <a:fillRect/>
          </a:stretch>
        </p:blipFill>
        <p:spPr>
          <a:xfrm>
            <a:off x="4518497" y="3642325"/>
            <a:ext cx="3764606" cy="792549"/>
          </a:xfrm>
          <a:prstGeom prst="rect">
            <a:avLst/>
          </a:prstGeom>
        </p:spPr>
      </p:pic>
      <p:sp>
        <p:nvSpPr>
          <p:cNvPr id="2" name="Slide Number Placeholder 1">
            <a:extLst>
              <a:ext uri="{FF2B5EF4-FFF2-40B4-BE49-F238E27FC236}">
                <a16:creationId xmlns:a16="http://schemas.microsoft.com/office/drawing/2014/main" id="{A7534542-869A-2946-0E5A-39EBC7CCD46B}"/>
              </a:ext>
            </a:extLst>
          </p:cNvPr>
          <p:cNvSpPr>
            <a:spLocks noGrp="1"/>
          </p:cNvSpPr>
          <p:nvPr>
            <p:ph type="sldNum" sz="quarter" idx="12"/>
          </p:nvPr>
        </p:nvSpPr>
        <p:spPr/>
        <p:txBody>
          <a:bodyPr/>
          <a:lstStyle/>
          <a:p>
            <a:fld id="{CFE4B838-98C0-4603-B9D6-5B8E50BC2E28}" type="slidenum">
              <a:rPr lang="en-IN" smtClean="0"/>
              <a:t>19</a:t>
            </a:fld>
            <a:endParaRPr lang="en-IN" dirty="0"/>
          </a:p>
        </p:txBody>
      </p:sp>
    </p:spTree>
    <p:extLst>
      <p:ext uri="{BB962C8B-B14F-4D97-AF65-F5344CB8AC3E}">
        <p14:creationId xmlns:p14="http://schemas.microsoft.com/office/powerpoint/2010/main" val="42795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E355D6-1B13-28D8-C0DA-28DE9AFA0D50}"/>
              </a:ext>
            </a:extLst>
          </p:cNvPr>
          <p:cNvSpPr>
            <a:spLocks noGrp="1"/>
          </p:cNvSpPr>
          <p:nvPr>
            <p:ph type="sldNum" sz="quarter" idx="12"/>
          </p:nvPr>
        </p:nvSpPr>
        <p:spPr/>
        <p:txBody>
          <a:bodyPr/>
          <a:lstStyle/>
          <a:p>
            <a:fld id="{CFE4B838-98C0-4603-B9D6-5B8E50BC2E28}" type="slidenum">
              <a:rPr lang="en-IN" smtClean="0"/>
              <a:t>2</a:t>
            </a:fld>
            <a:endParaRPr lang="en-IN" dirty="0"/>
          </a:p>
        </p:txBody>
      </p:sp>
      <p:sp>
        <p:nvSpPr>
          <p:cNvPr id="4" name="Rectangle 3">
            <a:extLst>
              <a:ext uri="{FF2B5EF4-FFF2-40B4-BE49-F238E27FC236}">
                <a16:creationId xmlns:a16="http://schemas.microsoft.com/office/drawing/2014/main" id="{B2125CB5-221F-9972-6492-498E2A1181F3}"/>
              </a:ext>
            </a:extLst>
          </p:cNvPr>
          <p:cNvSpPr/>
          <p:nvPr/>
        </p:nvSpPr>
        <p:spPr>
          <a:xfrm>
            <a:off x="4174" y="1541500"/>
            <a:ext cx="10728000" cy="4680000"/>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latin typeface="Bookman Old Style" panose="02050604050505020204" pitchFamily="18" charset="0"/>
              </a:rPr>
              <a:t>In 2006, card-issuing banks in Taiwan over-issued cash and credit cards wanting to increase market share. However, these cards ended up being overused and the card holders, failing to make even the minimum payment due over extended periods, accumulated heavy credit-card debt. </a:t>
            </a:r>
          </a:p>
          <a:p>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From September 2008 to March 2010, credit card limits of millions of people in the United States were increased and the banks became less willing to extend new credit.</a:t>
            </a:r>
          </a:p>
          <a:p>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More recently, in the fourth quarter of 2022, total credit card debt in US reached a record $930.6 billion, according to the latest credit report from TransUnion.</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Such instances of debt crisis suggest the need for a reliable identification scheme for probable defaulters.</a:t>
            </a:r>
          </a:p>
          <a:p>
            <a:endParaRPr lang="en-US"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79200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Why This Project?</a:t>
            </a:r>
          </a:p>
        </p:txBody>
      </p:sp>
    </p:spTree>
    <p:extLst>
      <p:ext uri="{BB962C8B-B14F-4D97-AF65-F5344CB8AC3E}">
        <p14:creationId xmlns:p14="http://schemas.microsoft.com/office/powerpoint/2010/main" val="328749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ppt_h/2"/>
                                          </p:val>
                                        </p:tav>
                                        <p:tav tm="100000">
                                          <p:val>
                                            <p:strVal val="#ppt_y"/>
                                          </p:val>
                                        </p:tav>
                                      </p:tavLst>
                                    </p:anim>
                                    <p:anim calcmode="lin" valueType="num">
                                      <p:cBhvr>
                                        <p:cTn id="15" dur="500" fill="hold"/>
                                        <p:tgtEl>
                                          <p:spTgt spid="4"/>
                                        </p:tgtEl>
                                        <p:attrNameLst>
                                          <p:attrName>ppt_w</p:attrName>
                                        </p:attrNameLst>
                                      </p:cBhvr>
                                      <p:tavLst>
                                        <p:tav tm="0">
                                          <p:val>
                                            <p:strVal val="#ppt_w"/>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Lift Curve/Cumulative Gains Chart</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latin typeface="Bookman Old Style" panose="02050604050505020204" pitchFamily="18" charset="0"/>
              </a:rPr>
              <a:t>Cumulative Gains Chart, often referred to as Lift Curve/Chart, plots the number/proportion of prediction class in the chosen sample according to the model vs. the number/proportion of sample size chosen.</a:t>
            </a:r>
          </a:p>
          <a:p>
            <a:pPr marL="342900" indent="-342900">
              <a:buFont typeface="Arial" panose="020B0604020202020204" pitchFamily="34" charset="0"/>
              <a:buChar char="•"/>
            </a:pPr>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In our case, the lift chart shows how much more likely the model is to correctly identify defaulters compared to if it did randomly. </a:t>
            </a:r>
          </a:p>
          <a:p>
            <a:pPr marL="342900" indent="-342900">
              <a:buFont typeface="Arial" panose="020B0604020202020204" pitchFamily="34" charset="0"/>
              <a:buChar char="•"/>
            </a:pPr>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For a better understanding consider the following example:</a:t>
            </a:r>
            <a:endParaRPr lang="en-IN" sz="2000" dirty="0">
              <a:latin typeface="Bookman Old Style" panose="02050604050505020204" pitchFamily="18" charset="0"/>
            </a:endParaRPr>
          </a:p>
        </p:txBody>
      </p:sp>
      <p:sp>
        <p:nvSpPr>
          <p:cNvPr id="2" name="Slide Number Placeholder 1">
            <a:extLst>
              <a:ext uri="{FF2B5EF4-FFF2-40B4-BE49-F238E27FC236}">
                <a16:creationId xmlns:a16="http://schemas.microsoft.com/office/drawing/2014/main" id="{CF1A1BBA-C65B-1766-5C27-EDE9B563EF6F}"/>
              </a:ext>
            </a:extLst>
          </p:cNvPr>
          <p:cNvSpPr>
            <a:spLocks noGrp="1"/>
          </p:cNvSpPr>
          <p:nvPr>
            <p:ph type="sldNum" sz="quarter" idx="12"/>
          </p:nvPr>
        </p:nvSpPr>
        <p:spPr/>
        <p:txBody>
          <a:bodyPr/>
          <a:lstStyle/>
          <a:p>
            <a:fld id="{CFE4B838-98C0-4603-B9D6-5B8E50BC2E28}" type="slidenum">
              <a:rPr lang="en-IN" smtClean="0"/>
              <a:t>20</a:t>
            </a:fld>
            <a:endParaRPr lang="en-IN" dirty="0"/>
          </a:p>
        </p:txBody>
      </p:sp>
    </p:spTree>
    <p:extLst>
      <p:ext uri="{BB962C8B-B14F-4D97-AF65-F5344CB8AC3E}">
        <p14:creationId xmlns:p14="http://schemas.microsoft.com/office/powerpoint/2010/main" val="416066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5747657" y="1522838"/>
            <a:ext cx="6428893"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ookman Old Style" panose="02050604050505020204" pitchFamily="18" charset="0"/>
              </a:rPr>
              <a:t>Suppose that we are building a model to predict who is likely to respond to a direct mail solicitation. Suppose we write out 10,000 emails to a chosen set of people. Out of the recorded responses, 30% responded positively. </a:t>
            </a:r>
          </a:p>
          <a:p>
            <a:endParaRPr lang="en-US" dirty="0">
              <a:latin typeface="Bookman Old Style" panose="02050604050505020204" pitchFamily="18" charset="0"/>
            </a:endParaRPr>
          </a:p>
          <a:p>
            <a:r>
              <a:rPr lang="en-US" dirty="0">
                <a:latin typeface="Bookman Old Style" panose="02050604050505020204" pitchFamily="18" charset="0"/>
              </a:rPr>
              <a:t>We as usual train the machine using some classifier model. The classifier scores each one either as “predicted to response” or as “not predicted to response”. </a:t>
            </a:r>
          </a:p>
          <a:p>
            <a:endParaRPr lang="en-US" dirty="0">
              <a:latin typeface="Bookman Old Style" panose="02050604050505020204" pitchFamily="18" charset="0"/>
            </a:endParaRPr>
          </a:p>
          <a:p>
            <a:r>
              <a:rPr lang="en-US" dirty="0">
                <a:latin typeface="Bookman Old Style" panose="02050604050505020204" pitchFamily="18" charset="0"/>
              </a:rPr>
              <a:t>The percentiles on the horizontal axis is sorted in the decreasing of predicted probabilities of data points based on the model.</a:t>
            </a: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Lift Curve/Cumulative Gains Chart</a:t>
            </a:r>
          </a:p>
        </p:txBody>
      </p:sp>
      <p:pic>
        <p:nvPicPr>
          <p:cNvPr id="2" name="Picture 1">
            <a:extLst>
              <a:ext uri="{FF2B5EF4-FFF2-40B4-BE49-F238E27FC236}">
                <a16:creationId xmlns:a16="http://schemas.microsoft.com/office/drawing/2014/main" id="{8166BA06-A4AB-948C-117A-94ADF367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4" y="1541500"/>
            <a:ext cx="5341768" cy="4007696"/>
          </a:xfrm>
          <a:prstGeom prst="rect">
            <a:avLst/>
          </a:prstGeom>
        </p:spPr>
      </p:pic>
      <p:sp>
        <p:nvSpPr>
          <p:cNvPr id="6" name="TextBox 5">
            <a:extLst>
              <a:ext uri="{FF2B5EF4-FFF2-40B4-BE49-F238E27FC236}">
                <a16:creationId xmlns:a16="http://schemas.microsoft.com/office/drawing/2014/main" id="{9F457304-245F-0E4B-B50C-B049EE82120A}"/>
              </a:ext>
            </a:extLst>
          </p:cNvPr>
          <p:cNvSpPr txBox="1"/>
          <p:nvPr/>
        </p:nvSpPr>
        <p:spPr>
          <a:xfrm>
            <a:off x="102637" y="5691673"/>
            <a:ext cx="5268525" cy="369332"/>
          </a:xfrm>
          <a:prstGeom prst="rect">
            <a:avLst/>
          </a:prstGeom>
          <a:noFill/>
        </p:spPr>
        <p:txBody>
          <a:bodyPr wrap="square" rtlCol="0">
            <a:spAutoFit/>
          </a:bodyPr>
          <a:lstStyle/>
          <a:p>
            <a:r>
              <a:rPr lang="en-IN" dirty="0"/>
              <a:t>An Illustrative Example of Gains Chart</a:t>
            </a:r>
          </a:p>
        </p:txBody>
      </p:sp>
      <p:sp>
        <p:nvSpPr>
          <p:cNvPr id="3" name="Slide Number Placeholder 2">
            <a:extLst>
              <a:ext uri="{FF2B5EF4-FFF2-40B4-BE49-F238E27FC236}">
                <a16:creationId xmlns:a16="http://schemas.microsoft.com/office/drawing/2014/main" id="{CD7279C4-A45E-E1DC-7E88-9F7DB6C19EAE}"/>
              </a:ext>
            </a:extLst>
          </p:cNvPr>
          <p:cNvSpPr>
            <a:spLocks noGrp="1"/>
          </p:cNvSpPr>
          <p:nvPr>
            <p:ph type="sldNum" sz="quarter" idx="12"/>
          </p:nvPr>
        </p:nvSpPr>
        <p:spPr/>
        <p:txBody>
          <a:bodyPr/>
          <a:lstStyle/>
          <a:p>
            <a:fld id="{CFE4B838-98C0-4603-B9D6-5B8E50BC2E28}" type="slidenum">
              <a:rPr lang="en-IN" smtClean="0"/>
              <a:t>21</a:t>
            </a:fld>
            <a:endParaRPr lang="en-IN" dirty="0"/>
          </a:p>
        </p:txBody>
      </p:sp>
    </p:spTree>
    <p:extLst>
      <p:ext uri="{BB962C8B-B14F-4D97-AF65-F5344CB8AC3E}">
        <p14:creationId xmlns:p14="http://schemas.microsoft.com/office/powerpoint/2010/main" val="101167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5645019" y="1541500"/>
            <a:ext cx="6568855"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ookman Old Style" panose="02050604050505020204" pitchFamily="18" charset="0"/>
              </a:rPr>
              <a:t>Now, for any randomly chosen 10% of the 10000 people, we would expect approximately 10% of the positive responses to be in this sample. This is represented by the blue line the chart (the y=x line or the baseline). </a:t>
            </a:r>
          </a:p>
          <a:p>
            <a:endParaRPr lang="en-US" dirty="0">
              <a:latin typeface="Bookman Old Style" panose="02050604050505020204" pitchFamily="18" charset="0"/>
            </a:endParaRPr>
          </a:p>
          <a:p>
            <a:r>
              <a:rPr lang="en-US" dirty="0">
                <a:latin typeface="Bookman Old Style" panose="02050604050505020204" pitchFamily="18" charset="0"/>
              </a:rPr>
              <a:t>Now, given the model we choose our sample as predicted by the model. Now if the model is any good the first 10% of the predicted sample should have at least more than 10%  of positive responses. The curve of the model is represented by the red curve. </a:t>
            </a:r>
          </a:p>
          <a:p>
            <a:endParaRPr lang="en-US" dirty="0">
              <a:latin typeface="Bookman Old Style" panose="02050604050505020204" pitchFamily="18" charset="0"/>
            </a:endParaRPr>
          </a:p>
          <a:p>
            <a:r>
              <a:rPr lang="en-US" dirty="0">
                <a:latin typeface="Bookman Old Style" panose="02050604050505020204" pitchFamily="18" charset="0"/>
              </a:rPr>
              <a:t>Now, suppose if we were able to build an ideal model which was capable of predicting exactly the respondents then the 30% predicted sample by such an ideal model will have all the respondents. This is represented by the green curve. This Is called the best fit curve.</a:t>
            </a:r>
            <a:endParaRPr lang="en-IN"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Lift Curve/Cumulative Gains Chart</a:t>
            </a:r>
          </a:p>
        </p:txBody>
      </p:sp>
      <p:pic>
        <p:nvPicPr>
          <p:cNvPr id="3" name="Picture 2">
            <a:extLst>
              <a:ext uri="{FF2B5EF4-FFF2-40B4-BE49-F238E27FC236}">
                <a16:creationId xmlns:a16="http://schemas.microsoft.com/office/drawing/2014/main" id="{65812AC6-5E86-8245-1EB0-C52FD3DF8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4" y="1541500"/>
            <a:ext cx="5341768" cy="4007696"/>
          </a:xfrm>
          <a:prstGeom prst="rect">
            <a:avLst/>
          </a:prstGeom>
        </p:spPr>
      </p:pic>
      <p:sp>
        <p:nvSpPr>
          <p:cNvPr id="6" name="TextBox 5">
            <a:extLst>
              <a:ext uri="{FF2B5EF4-FFF2-40B4-BE49-F238E27FC236}">
                <a16:creationId xmlns:a16="http://schemas.microsoft.com/office/drawing/2014/main" id="{E357D04F-5E1B-8433-9DF7-213C47AD67AD}"/>
              </a:ext>
            </a:extLst>
          </p:cNvPr>
          <p:cNvSpPr txBox="1"/>
          <p:nvPr/>
        </p:nvSpPr>
        <p:spPr>
          <a:xfrm>
            <a:off x="102637" y="5691673"/>
            <a:ext cx="5268525" cy="369332"/>
          </a:xfrm>
          <a:prstGeom prst="rect">
            <a:avLst/>
          </a:prstGeom>
          <a:noFill/>
        </p:spPr>
        <p:txBody>
          <a:bodyPr wrap="square" rtlCol="0">
            <a:spAutoFit/>
          </a:bodyPr>
          <a:lstStyle/>
          <a:p>
            <a:r>
              <a:rPr lang="en-IN" dirty="0"/>
              <a:t>An Illustrative Example of Gains Chart</a:t>
            </a:r>
          </a:p>
        </p:txBody>
      </p:sp>
      <p:sp>
        <p:nvSpPr>
          <p:cNvPr id="2" name="Slide Number Placeholder 1">
            <a:extLst>
              <a:ext uri="{FF2B5EF4-FFF2-40B4-BE49-F238E27FC236}">
                <a16:creationId xmlns:a16="http://schemas.microsoft.com/office/drawing/2014/main" id="{EBEC9CF8-9DEE-09BC-3E7C-B42542AE43B3}"/>
              </a:ext>
            </a:extLst>
          </p:cNvPr>
          <p:cNvSpPr>
            <a:spLocks noGrp="1"/>
          </p:cNvSpPr>
          <p:nvPr>
            <p:ph type="sldNum" sz="quarter" idx="12"/>
          </p:nvPr>
        </p:nvSpPr>
        <p:spPr/>
        <p:txBody>
          <a:bodyPr/>
          <a:lstStyle/>
          <a:p>
            <a:fld id="{CFE4B838-98C0-4603-B9D6-5B8E50BC2E28}" type="slidenum">
              <a:rPr lang="en-IN" smtClean="0"/>
              <a:t>22</a:t>
            </a:fld>
            <a:endParaRPr lang="en-IN" dirty="0"/>
          </a:p>
        </p:txBody>
      </p:sp>
    </p:spTree>
    <p:extLst>
      <p:ext uri="{BB962C8B-B14F-4D97-AF65-F5344CB8AC3E}">
        <p14:creationId xmlns:p14="http://schemas.microsoft.com/office/powerpoint/2010/main" val="4640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Area Ratio And Its Interpretation</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latin typeface="Bookman Old Style" panose="02050604050505020204" pitchFamily="18" charset="0"/>
              </a:rPr>
              <a:t>One of the ways to interpret the Cumulative Gains chart is to consider the area ratio. The area ratio for a given model is defined as the ratio of area between the model curve and the baseline to the area between the area between the best fit curve and the baseline. </a:t>
            </a:r>
          </a:p>
          <a:p>
            <a:endParaRPr lang="en-IN" sz="2000" dirty="0">
              <a:latin typeface="Bookman Old Style" panose="02050604050505020204" pitchFamily="18" charset="0"/>
            </a:endParaRPr>
          </a:p>
          <a:p>
            <a:r>
              <a:rPr lang="en-IN" sz="2000" dirty="0">
                <a:latin typeface="Bookman Old Style" panose="02050604050505020204" pitchFamily="18" charset="0"/>
              </a:rPr>
              <a:t>For a reasonably performing model, It is usually expected to be between 0 and 1. The closer the area ratio is to 1, the closer the model Is to the ideal model and, the better we expect the model to be.</a:t>
            </a:r>
          </a:p>
          <a:p>
            <a:endParaRPr lang="en-IN" sz="2000" dirty="0">
              <a:latin typeface="Bookman Old Style" panose="02050604050505020204" pitchFamily="18" charset="0"/>
            </a:endParaRPr>
          </a:p>
          <a:p>
            <a:endParaRPr lang="en-IN" sz="2000" dirty="0">
              <a:latin typeface="Bookman Old Style" panose="02050604050505020204" pitchFamily="18" charset="0"/>
            </a:endParaRPr>
          </a:p>
          <a:p>
            <a:endParaRPr lang="en-IN" sz="2000" dirty="0">
              <a:latin typeface="Bookman Old Style" panose="02050604050505020204" pitchFamily="18" charset="0"/>
            </a:endParaRPr>
          </a:p>
        </p:txBody>
      </p:sp>
      <p:pic>
        <p:nvPicPr>
          <p:cNvPr id="3" name="Picture 2">
            <a:extLst>
              <a:ext uri="{FF2B5EF4-FFF2-40B4-BE49-F238E27FC236}">
                <a16:creationId xmlns:a16="http://schemas.microsoft.com/office/drawing/2014/main" id="{F9C5317C-D509-3712-121A-11A789F1A22B}"/>
              </a:ext>
            </a:extLst>
          </p:cNvPr>
          <p:cNvPicPr>
            <a:picLocks noChangeAspect="1"/>
          </p:cNvPicPr>
          <p:nvPr/>
        </p:nvPicPr>
        <p:blipFill>
          <a:blip r:embed="rId2"/>
          <a:stretch>
            <a:fillRect/>
          </a:stretch>
        </p:blipFill>
        <p:spPr>
          <a:xfrm>
            <a:off x="3195032" y="4876966"/>
            <a:ext cx="4740051" cy="815411"/>
          </a:xfrm>
          <a:prstGeom prst="rect">
            <a:avLst/>
          </a:prstGeom>
        </p:spPr>
      </p:pic>
      <p:sp>
        <p:nvSpPr>
          <p:cNvPr id="2" name="Slide Number Placeholder 1">
            <a:extLst>
              <a:ext uri="{FF2B5EF4-FFF2-40B4-BE49-F238E27FC236}">
                <a16:creationId xmlns:a16="http://schemas.microsoft.com/office/drawing/2014/main" id="{20F07544-DC68-F4CD-B3A6-B289A489826B}"/>
              </a:ext>
            </a:extLst>
          </p:cNvPr>
          <p:cNvSpPr>
            <a:spLocks noGrp="1"/>
          </p:cNvSpPr>
          <p:nvPr>
            <p:ph type="sldNum" sz="quarter" idx="12"/>
          </p:nvPr>
        </p:nvSpPr>
        <p:spPr/>
        <p:txBody>
          <a:bodyPr/>
          <a:lstStyle/>
          <a:p>
            <a:fld id="{CFE4B838-98C0-4603-B9D6-5B8E50BC2E28}" type="slidenum">
              <a:rPr lang="en-IN" smtClean="0"/>
              <a:t>23</a:t>
            </a:fld>
            <a:endParaRPr lang="en-IN" dirty="0"/>
          </a:p>
        </p:txBody>
      </p:sp>
    </p:spTree>
    <p:extLst>
      <p:ext uri="{BB962C8B-B14F-4D97-AF65-F5344CB8AC3E}">
        <p14:creationId xmlns:p14="http://schemas.microsoft.com/office/powerpoint/2010/main" val="157086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506542" y="15415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ookman Old Style" panose="02050604050505020204" pitchFamily="18" charset="0"/>
              </a:rPr>
              <a:t>To estimate the real probability of default, we use the novel Sorting Smoothing Method. </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Firstly, order the validation data in the increasing order of predictive probability. </a:t>
            </a:r>
          </a:p>
          <a:p>
            <a:pPr marL="285750" indent="-285750">
              <a:buFont typeface="Arial" panose="020B0604020202020204" pitchFamily="34" charset="0"/>
              <a:buChar char="•"/>
            </a:pPr>
            <a:r>
              <a:rPr lang="en-US" dirty="0">
                <a:latin typeface="Bookman Old Style" panose="02050604050505020204" pitchFamily="18" charset="0"/>
              </a:rPr>
              <a:t>Secondly, use the SSM to estimate the real probability of default as follows :</a:t>
            </a: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r>
              <a:rPr lang="en-US" dirty="0">
                <a:latin typeface="Bookman Old Style" panose="02050604050505020204" pitchFamily="18" charset="0"/>
              </a:rPr>
              <a:t>where P</a:t>
            </a:r>
            <a:r>
              <a:rPr lang="en-US" baseline="-25000" dirty="0">
                <a:latin typeface="Bookman Old Style" panose="02050604050505020204" pitchFamily="18" charset="0"/>
              </a:rPr>
              <a:t>i</a:t>
            </a:r>
            <a:r>
              <a:rPr lang="en-US" dirty="0">
                <a:latin typeface="Bookman Old Style" panose="02050604050505020204" pitchFamily="18" charset="0"/>
              </a:rPr>
              <a:t> = estimated real probability of default In the </a:t>
            </a:r>
            <a:r>
              <a:rPr lang="en-US" i="1" dirty="0">
                <a:latin typeface="Bookman Old Style" panose="02050604050505020204" pitchFamily="18" charset="0"/>
              </a:rPr>
              <a:t>i</a:t>
            </a:r>
            <a:r>
              <a:rPr lang="en-US" baseline="30000" dirty="0">
                <a:latin typeface="Bookman Old Style" panose="02050604050505020204" pitchFamily="18" charset="0"/>
              </a:rPr>
              <a:t>th</a:t>
            </a:r>
            <a:r>
              <a:rPr lang="en-US" dirty="0">
                <a:latin typeface="Bookman Old Style" panose="02050604050505020204" pitchFamily="18" charset="0"/>
              </a:rPr>
              <a:t> order of validation data; Y</a:t>
            </a:r>
            <a:r>
              <a:rPr lang="en-US" baseline="-25000" dirty="0">
                <a:latin typeface="Bookman Old Style" panose="02050604050505020204" pitchFamily="18" charset="0"/>
              </a:rPr>
              <a:t>i</a:t>
            </a:r>
            <a:r>
              <a:rPr lang="en-US" dirty="0">
                <a:latin typeface="Bookman Old Style" panose="02050604050505020204" pitchFamily="18" charset="0"/>
              </a:rPr>
              <a:t> = binary variable with real default risk in the </a:t>
            </a:r>
            <a:r>
              <a:rPr lang="en-US" i="1" dirty="0">
                <a:latin typeface="Bookman Old Style" panose="02050604050505020204" pitchFamily="18" charset="0"/>
              </a:rPr>
              <a:t>i</a:t>
            </a:r>
            <a:r>
              <a:rPr lang="en-US" baseline="30000" dirty="0">
                <a:latin typeface="Bookman Old Style" panose="02050604050505020204" pitchFamily="18" charset="0"/>
              </a:rPr>
              <a:t>th</a:t>
            </a:r>
            <a:r>
              <a:rPr lang="en-US" dirty="0">
                <a:latin typeface="Bookman Old Style" panose="02050604050505020204" pitchFamily="18" charset="0"/>
              </a:rPr>
              <a:t> order of validation data; Y</a:t>
            </a:r>
            <a:r>
              <a:rPr lang="en-US" baseline="-25000" dirty="0">
                <a:latin typeface="Bookman Old Style" panose="02050604050505020204" pitchFamily="18" charset="0"/>
              </a:rPr>
              <a:t>i</a:t>
            </a:r>
            <a:r>
              <a:rPr lang="en-US" dirty="0">
                <a:latin typeface="Bookman Old Style" panose="02050604050505020204" pitchFamily="18" charset="0"/>
              </a:rPr>
              <a:t> = 1 stands for ‘‘happened”; Y</a:t>
            </a:r>
            <a:r>
              <a:rPr lang="en-US" baseline="-25000" dirty="0">
                <a:latin typeface="Bookman Old Style" panose="02050604050505020204" pitchFamily="18" charset="0"/>
              </a:rPr>
              <a:t>i</a:t>
            </a:r>
            <a:r>
              <a:rPr lang="en-US" dirty="0">
                <a:latin typeface="Bookman Old Style" panose="02050604050505020204" pitchFamily="18" charset="0"/>
              </a:rPr>
              <a:t> = 0 stands for ‘‘not happened”; n = numbers of data points for smoothing.</a:t>
            </a:r>
          </a:p>
          <a:p>
            <a:endParaRPr lang="en-US" dirty="0">
              <a:latin typeface="Bookman Old Style" panose="02050604050505020204" pitchFamily="18" charset="0"/>
            </a:endParaRPr>
          </a:p>
          <a:p>
            <a:endParaRPr lang="en-IN"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Sorting Smoothing Method (SSM)</a:t>
            </a:r>
          </a:p>
        </p:txBody>
      </p:sp>
      <p:pic>
        <p:nvPicPr>
          <p:cNvPr id="6" name="Picture 5">
            <a:extLst>
              <a:ext uri="{FF2B5EF4-FFF2-40B4-BE49-F238E27FC236}">
                <a16:creationId xmlns:a16="http://schemas.microsoft.com/office/drawing/2014/main" id="{6434A50F-FDE8-8BE0-9E57-231878F0881B}"/>
              </a:ext>
            </a:extLst>
          </p:cNvPr>
          <p:cNvPicPr>
            <a:picLocks noChangeAspect="1"/>
          </p:cNvPicPr>
          <p:nvPr/>
        </p:nvPicPr>
        <p:blipFill>
          <a:blip r:embed="rId2"/>
          <a:stretch>
            <a:fillRect/>
          </a:stretch>
        </p:blipFill>
        <p:spPr>
          <a:xfrm>
            <a:off x="4550051" y="3359550"/>
            <a:ext cx="4640982" cy="510584"/>
          </a:xfrm>
          <a:prstGeom prst="rect">
            <a:avLst/>
          </a:prstGeom>
        </p:spPr>
      </p:pic>
      <p:sp>
        <p:nvSpPr>
          <p:cNvPr id="2" name="Slide Number Placeholder 1">
            <a:extLst>
              <a:ext uri="{FF2B5EF4-FFF2-40B4-BE49-F238E27FC236}">
                <a16:creationId xmlns:a16="http://schemas.microsoft.com/office/drawing/2014/main" id="{8C70211A-2048-A00C-BE0D-887A38EAF07C}"/>
              </a:ext>
            </a:extLst>
          </p:cNvPr>
          <p:cNvSpPr>
            <a:spLocks noGrp="1"/>
          </p:cNvSpPr>
          <p:nvPr>
            <p:ph type="sldNum" sz="quarter" idx="12"/>
          </p:nvPr>
        </p:nvSpPr>
        <p:spPr/>
        <p:txBody>
          <a:bodyPr/>
          <a:lstStyle/>
          <a:p>
            <a:fld id="{CFE4B838-98C0-4603-B9D6-5B8E50BC2E28}" type="slidenum">
              <a:rPr lang="en-IN" smtClean="0"/>
              <a:t>24</a:t>
            </a:fld>
            <a:endParaRPr lang="en-IN" dirty="0"/>
          </a:p>
        </p:txBody>
      </p:sp>
    </p:spTree>
    <p:extLst>
      <p:ext uri="{BB962C8B-B14F-4D97-AF65-F5344CB8AC3E}">
        <p14:creationId xmlns:p14="http://schemas.microsoft.com/office/powerpoint/2010/main" val="159591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Sorting Smoothing Method (SSM)</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ookman Old Style" panose="02050604050505020204" pitchFamily="18" charset="0"/>
              </a:rPr>
              <a:t>Treating these P</a:t>
            </a:r>
            <a:r>
              <a:rPr lang="en-US" baseline="-25000" dirty="0">
                <a:latin typeface="Bookman Old Style" panose="02050604050505020204" pitchFamily="18" charset="0"/>
              </a:rPr>
              <a:t>i</a:t>
            </a:r>
            <a:r>
              <a:rPr lang="en-US" dirty="0">
                <a:latin typeface="Bookman Old Style" panose="02050604050505020204" pitchFamily="18" charset="0"/>
              </a:rPr>
              <a:t> ’s as the real probability of default we drew a scatterplot with the x-axis representing the predictive default probability and the x-axis representing the real probability of default estimated using SSM. </a:t>
            </a:r>
          </a:p>
          <a:p>
            <a:endParaRPr lang="en-US" dirty="0">
              <a:latin typeface="Bookman Old Style" panose="02050604050505020204" pitchFamily="18" charset="0"/>
            </a:endParaRPr>
          </a:p>
          <a:p>
            <a:r>
              <a:rPr lang="en-US" dirty="0">
                <a:latin typeface="Bookman Old Style" panose="02050604050505020204" pitchFamily="18" charset="0"/>
              </a:rPr>
              <a:t>Then we fitted a linear regression model on the data. If the coefficient of determination(R</a:t>
            </a:r>
            <a:r>
              <a:rPr lang="en-US" baseline="30000" dirty="0">
                <a:latin typeface="Bookman Old Style" panose="02050604050505020204" pitchFamily="18" charset="0"/>
              </a:rPr>
              <a:t>2</a:t>
            </a:r>
            <a:r>
              <a:rPr lang="en-US" dirty="0">
                <a:latin typeface="Bookman Old Style" panose="02050604050505020204" pitchFamily="18" charset="0"/>
              </a:rPr>
              <a:t> ) Is close to 1,the intercept (β</a:t>
            </a:r>
            <a:r>
              <a:rPr lang="en-US" baseline="-25000" dirty="0">
                <a:latin typeface="Bookman Old Style" panose="02050604050505020204" pitchFamily="18" charset="0"/>
              </a:rPr>
              <a:t>0</a:t>
            </a:r>
            <a:r>
              <a:rPr lang="en-US" dirty="0">
                <a:latin typeface="Bookman Old Style" panose="02050604050505020204" pitchFamily="18" charset="0"/>
              </a:rPr>
              <a:t>) close to 0 and the slope (β</a:t>
            </a:r>
            <a:r>
              <a:rPr lang="en-US" baseline="-25000" dirty="0">
                <a:latin typeface="Bookman Old Style" panose="02050604050505020204" pitchFamily="18" charset="0"/>
              </a:rPr>
              <a:t>1</a:t>
            </a:r>
            <a:r>
              <a:rPr lang="en-US" dirty="0">
                <a:latin typeface="Bookman Old Style" panose="02050604050505020204" pitchFamily="18" charset="0"/>
              </a:rPr>
              <a:t>) close to 1 then we can conclude that the model represents the actual probability.</a:t>
            </a:r>
            <a:endParaRPr lang="en-IN" dirty="0">
              <a:latin typeface="Bookman Old Style" panose="02050604050505020204" pitchFamily="18" charset="0"/>
            </a:endParaRPr>
          </a:p>
        </p:txBody>
      </p:sp>
      <p:sp>
        <p:nvSpPr>
          <p:cNvPr id="2" name="Slide Number Placeholder 1">
            <a:extLst>
              <a:ext uri="{FF2B5EF4-FFF2-40B4-BE49-F238E27FC236}">
                <a16:creationId xmlns:a16="http://schemas.microsoft.com/office/drawing/2014/main" id="{B3F7F385-19E7-7165-A734-0F8C966943A4}"/>
              </a:ext>
            </a:extLst>
          </p:cNvPr>
          <p:cNvSpPr>
            <a:spLocks noGrp="1"/>
          </p:cNvSpPr>
          <p:nvPr>
            <p:ph type="sldNum" sz="quarter" idx="12"/>
          </p:nvPr>
        </p:nvSpPr>
        <p:spPr/>
        <p:txBody>
          <a:bodyPr/>
          <a:lstStyle/>
          <a:p>
            <a:fld id="{CFE4B838-98C0-4603-B9D6-5B8E50BC2E28}" type="slidenum">
              <a:rPr lang="en-IN" smtClean="0"/>
              <a:t>25</a:t>
            </a:fld>
            <a:endParaRPr lang="en-IN" dirty="0"/>
          </a:p>
        </p:txBody>
      </p:sp>
    </p:spTree>
    <p:extLst>
      <p:ext uri="{BB962C8B-B14F-4D97-AF65-F5344CB8AC3E}">
        <p14:creationId xmlns:p14="http://schemas.microsoft.com/office/powerpoint/2010/main" val="316203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458010" y="2570458"/>
            <a:ext cx="9144000" cy="1665968"/>
          </a:xfrm>
          <a:noFill/>
        </p:spPr>
        <p:txBody>
          <a:bodyPr>
            <a:normAutofit fontScale="90000"/>
          </a:bodyPr>
          <a:lstStyle/>
          <a:p>
            <a:pPr algn="ctr"/>
            <a:r>
              <a:rPr lang="en-US" sz="8000" dirty="0">
                <a:latin typeface="Bahnschrift SemiBold" panose="020B0502040204020203" pitchFamily="34" charset="0"/>
              </a:rPr>
              <a:t>Models &amp; Their Performance</a:t>
            </a:r>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5E7D2467-CF2F-1E17-D029-F839AA3284DF}"/>
              </a:ext>
            </a:extLst>
          </p:cNvPr>
          <p:cNvSpPr>
            <a:spLocks noGrp="1"/>
          </p:cNvSpPr>
          <p:nvPr>
            <p:ph type="sldNum" sz="quarter" idx="12"/>
          </p:nvPr>
        </p:nvSpPr>
        <p:spPr/>
        <p:txBody>
          <a:bodyPr/>
          <a:lstStyle/>
          <a:p>
            <a:fld id="{CFE4B838-98C0-4603-B9D6-5B8E50BC2E28}" type="slidenum">
              <a:rPr lang="en-IN" smtClean="0"/>
              <a:t>26</a:t>
            </a:fld>
            <a:endParaRPr lang="en-IN" dirty="0"/>
          </a:p>
        </p:txBody>
      </p:sp>
    </p:spTree>
    <p:extLst>
      <p:ext uri="{BB962C8B-B14F-4D97-AF65-F5344CB8AC3E}">
        <p14:creationId xmlns:p14="http://schemas.microsoft.com/office/powerpoint/2010/main" val="281618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 Models Used</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ookman Old Style" panose="02050604050505020204" pitchFamily="18" charset="0"/>
            </a:endParaRPr>
          </a:p>
          <a:p>
            <a:pPr marL="342900" indent="-342900">
              <a:buFont typeface="Arial" panose="020B0604020202020204" pitchFamily="34" charset="0"/>
              <a:buChar char="•"/>
            </a:pPr>
            <a:r>
              <a:rPr lang="en-IN" dirty="0">
                <a:latin typeface="Bookman Old Style" panose="02050604050505020204" pitchFamily="18" charset="0"/>
              </a:rPr>
              <a:t>Linear Discriminant Analysis</a:t>
            </a:r>
          </a:p>
          <a:p>
            <a:pPr marL="342900" indent="-342900">
              <a:buFont typeface="Arial" panose="020B0604020202020204" pitchFamily="34" charset="0"/>
              <a:buChar char="•"/>
            </a:pPr>
            <a:r>
              <a:rPr lang="en-IN" dirty="0">
                <a:latin typeface="Bookman Old Style" panose="02050604050505020204" pitchFamily="18" charset="0"/>
              </a:rPr>
              <a:t>Support Vector Machine</a:t>
            </a:r>
          </a:p>
          <a:p>
            <a:pPr marL="342900" indent="-342900">
              <a:buFont typeface="Arial" panose="020B0604020202020204" pitchFamily="34" charset="0"/>
              <a:buChar char="•"/>
            </a:pPr>
            <a:r>
              <a:rPr lang="en-IN" dirty="0">
                <a:latin typeface="Bookman Old Style" panose="02050604050505020204" pitchFamily="18" charset="0"/>
              </a:rPr>
              <a:t>Artificial Neural Networks(Multi Layer Perceptron)</a:t>
            </a:r>
          </a:p>
          <a:p>
            <a:pPr marL="342900" indent="-342900">
              <a:buFont typeface="Arial" panose="020B0604020202020204" pitchFamily="34" charset="0"/>
              <a:buChar char="•"/>
            </a:pPr>
            <a:r>
              <a:rPr lang="en-IN" dirty="0">
                <a:latin typeface="Bookman Old Style" panose="02050604050505020204" pitchFamily="18" charset="0"/>
              </a:rPr>
              <a:t>Decision Tree</a:t>
            </a:r>
          </a:p>
          <a:p>
            <a:pPr marL="342900" indent="-342900">
              <a:buFont typeface="Arial" panose="020B0604020202020204" pitchFamily="34" charset="0"/>
              <a:buChar char="•"/>
            </a:pPr>
            <a:r>
              <a:rPr lang="en-IN" dirty="0">
                <a:latin typeface="Bookman Old Style" panose="02050604050505020204" pitchFamily="18" charset="0"/>
              </a:rPr>
              <a:t>Random Forest</a:t>
            </a:r>
          </a:p>
          <a:p>
            <a:pPr marL="342900" indent="-342900">
              <a:buFont typeface="Arial" panose="020B0604020202020204" pitchFamily="34" charset="0"/>
              <a:buChar char="•"/>
            </a:pPr>
            <a:r>
              <a:rPr lang="en-IN" dirty="0">
                <a:latin typeface="Bookman Old Style" panose="02050604050505020204" pitchFamily="18" charset="0"/>
              </a:rPr>
              <a:t>Naïve Bayes</a:t>
            </a:r>
          </a:p>
          <a:p>
            <a:pPr marL="342900" indent="-342900">
              <a:buFont typeface="Arial" panose="020B0604020202020204" pitchFamily="34" charset="0"/>
              <a:buChar char="•"/>
            </a:pPr>
            <a:r>
              <a:rPr lang="en-IN" dirty="0">
                <a:latin typeface="Bookman Old Style" panose="02050604050505020204" pitchFamily="18" charset="0"/>
              </a:rPr>
              <a:t>K-Nearest Neighbours</a:t>
            </a:r>
          </a:p>
          <a:p>
            <a:pPr marL="342900" indent="-342900">
              <a:buFont typeface="Arial" panose="020B0604020202020204" pitchFamily="34" charset="0"/>
              <a:buChar char="•"/>
            </a:pPr>
            <a:r>
              <a:rPr lang="en-IN" dirty="0">
                <a:latin typeface="Bookman Old Style" panose="02050604050505020204" pitchFamily="18" charset="0"/>
              </a:rPr>
              <a:t>Logistic Regression</a:t>
            </a:r>
          </a:p>
        </p:txBody>
      </p:sp>
      <p:sp>
        <p:nvSpPr>
          <p:cNvPr id="2" name="Slide Number Placeholder 1">
            <a:extLst>
              <a:ext uri="{FF2B5EF4-FFF2-40B4-BE49-F238E27FC236}">
                <a16:creationId xmlns:a16="http://schemas.microsoft.com/office/drawing/2014/main" id="{B3F7F385-19E7-7165-A734-0F8C966943A4}"/>
              </a:ext>
            </a:extLst>
          </p:cNvPr>
          <p:cNvSpPr>
            <a:spLocks noGrp="1"/>
          </p:cNvSpPr>
          <p:nvPr>
            <p:ph type="sldNum" sz="quarter" idx="12"/>
          </p:nvPr>
        </p:nvSpPr>
        <p:spPr/>
        <p:txBody>
          <a:bodyPr/>
          <a:lstStyle/>
          <a:p>
            <a:fld id="{CFE4B838-98C0-4603-B9D6-5B8E50BC2E28}" type="slidenum">
              <a:rPr lang="en-IN" smtClean="0"/>
              <a:t>27</a:t>
            </a:fld>
            <a:endParaRPr lang="en-IN" dirty="0"/>
          </a:p>
        </p:txBody>
      </p:sp>
    </p:spTree>
    <p:extLst>
      <p:ext uri="{BB962C8B-B14F-4D97-AF65-F5344CB8AC3E}">
        <p14:creationId xmlns:p14="http://schemas.microsoft.com/office/powerpoint/2010/main" val="19001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582742" y="15850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2363"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Notations</a:t>
            </a:r>
          </a:p>
        </p:txBody>
      </p:sp>
      <p:sp>
        <p:nvSpPr>
          <p:cNvPr id="2" name="Slide Number Placeholder 1">
            <a:extLst>
              <a:ext uri="{FF2B5EF4-FFF2-40B4-BE49-F238E27FC236}">
                <a16:creationId xmlns:a16="http://schemas.microsoft.com/office/drawing/2014/main" id="{2D2DC40D-F7E8-5494-7DF4-D30AB70A3E0E}"/>
              </a:ext>
            </a:extLst>
          </p:cNvPr>
          <p:cNvSpPr>
            <a:spLocks noGrp="1"/>
          </p:cNvSpPr>
          <p:nvPr>
            <p:ph type="sldNum" sz="quarter" idx="12"/>
          </p:nvPr>
        </p:nvSpPr>
        <p:spPr/>
        <p:txBody>
          <a:bodyPr/>
          <a:lstStyle/>
          <a:p>
            <a:fld id="{CFE4B838-98C0-4603-B9D6-5B8E50BC2E28}" type="slidenum">
              <a:rPr lang="en-IN" smtClean="0"/>
              <a:t>28</a:t>
            </a:fld>
            <a:endParaRPr lang="en-IN" dirty="0"/>
          </a:p>
        </p:txBody>
      </p:sp>
      <p:pic>
        <p:nvPicPr>
          <p:cNvPr id="6" name="Picture 5" descr="\documentclass{article}&#10;\usepackage{amsmath}&#10;\usepackage{xcolor}&#10;\setlength{\textwidth}{400pt}&#10;\usepackage{fontspec}&#10;\setmainfont{Bookman Old Style}&#10;\setlength{\parindent}{0pt}&#10;\pagestyle{empty}&#10;\usepackage{enumitem}&#10;\begin{document}&#10;\color{white}&#10;\small{We will use the following notations through the discussion:&#10;&#10;\begin{itemize}&#10;&#10;\item $S$ will denote the training dataset.&#10;&#10;\item $x_1,x_2,\dots ,x_n$ will denote d-dimensional feature vectors in $S$.For each feature vector the output vector will be denoted by $y_i$ which takes either 0 or 1 as value.&#10;&#10;\item The defaulter class will be denoted by $\mathcal{C}_1$ and the non defaulter class will be denoted be $\mathcal{C}_0$.&#10;&#10;\item For a given data point $x_i$ in the training dataset $x_{i,j}$ will denote the $j^{th}$ co-ordinate of $x_i$.&#10;&#10;\item Also we will use $n_0$ to denote the number of elements in class $\mathcal{C}_0$ in the training set and $n_1$ for class $\mathcal{C}_1$$(n=n_0+n_1).$&#10;\end{itemize}&#10;}&#10;\end{document}" title="IguanaTex Bitmap Display">
            <a:extLst>
              <a:ext uri="{FF2B5EF4-FFF2-40B4-BE49-F238E27FC236}">
                <a16:creationId xmlns:a16="http://schemas.microsoft.com/office/drawing/2014/main" id="{21938C90-A506-92C9-3486-AFB388BD436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711328" y="2397124"/>
            <a:ext cx="10140579" cy="3281630"/>
          </a:xfrm>
          <a:prstGeom prst="rect">
            <a:avLst/>
          </a:prstGeom>
        </p:spPr>
      </p:pic>
    </p:spTree>
    <p:extLst>
      <p:ext uri="{BB962C8B-B14F-4D97-AF65-F5344CB8AC3E}">
        <p14:creationId xmlns:p14="http://schemas.microsoft.com/office/powerpoint/2010/main" val="198135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Linear Discriminant Analysis</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latin typeface="Bookman Old Style" panose="02050604050505020204" pitchFamily="18" charset="0"/>
            </a:endParaRP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29</a:t>
            </a:fld>
            <a:endParaRPr lang="en-IN" dirty="0"/>
          </a:p>
        </p:txBody>
      </p:sp>
      <p:pic>
        <p:nvPicPr>
          <p:cNvPr id="10" name="Picture 9" descr="\documentclass{article}&#10;\usepackage{amsmath}&#10;\usepackage{xcolor}&#10;\setlength{\textwidth}{400pt}&#10;\usepackage{fontspec}&#10;\setmainfont{Bookman Old Style}&#10;\setlength{\parindent}{0pt}&#10;\pagestyle{empty}&#10;\begin{document}&#10;\color{white}&#10;\small{&#10;\begin{itemize}&#10;&#10;\item Linear Discriminant Analysis is a classification algorithm first proposed by Fisher in 1936.&#10;\item The main idea behind this algorithm is to project the data points into a line such that it maximizes the distance between the means of the two classes while taking Into account the variance within each class.&#10;\item Let $w$ be the vector onto which the data is to be projected.Let $m_i$ and $M_i$ (i=0,1) be the means of the two data before and after projection.The data points after projection are $w^{t}x_i$ $(i=1,2,\dots ,n)$.So $M_i=w^t m_i\;\; (i=0,1)$&#10;\end{itemize}&#10;}&#10;\end{document}" title="IguanaTex Bitmap Display">
            <a:extLst>
              <a:ext uri="{FF2B5EF4-FFF2-40B4-BE49-F238E27FC236}">
                <a16:creationId xmlns:a16="http://schemas.microsoft.com/office/drawing/2014/main" id="{0AA94820-7B5B-6996-2207-6608C8FFE2A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6638" y="2493345"/>
            <a:ext cx="9697041" cy="2370150"/>
          </a:xfrm>
          <a:prstGeom prst="rect">
            <a:avLst/>
          </a:prstGeom>
        </p:spPr>
      </p:pic>
    </p:spTree>
    <p:extLst>
      <p:ext uri="{BB962C8B-B14F-4D97-AF65-F5344CB8AC3E}">
        <p14:creationId xmlns:p14="http://schemas.microsoft.com/office/powerpoint/2010/main" val="35147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7214" y="15415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A credit card default happens when a customer fails to make even the minimum payment due on their statement balance over an extended period of time. </a:t>
            </a:r>
          </a:p>
          <a:p>
            <a:pPr marL="342900" indent="-342900">
              <a:buFont typeface="Arial" panose="020B0604020202020204" pitchFamily="34" charset="0"/>
              <a:buChar char="•"/>
            </a:pPr>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Typically, when a cardholder is unable to make the minimum payment due for six months in a row, the account defaults and the bank cancels its agreement with the cardholder.</a:t>
            </a:r>
          </a:p>
          <a:p>
            <a:pPr marL="342900" indent="-342900">
              <a:buFont typeface="Arial" panose="020B0604020202020204" pitchFamily="34" charset="0"/>
              <a:buChar char="•"/>
            </a:pPr>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Such defaulted credit cards tend to negatively impact banks by reducing their profit. </a:t>
            </a:r>
          </a:p>
          <a:p>
            <a:pPr marL="342900" indent="-342900">
              <a:buFont typeface="Arial" panose="020B0604020202020204" pitchFamily="34" charset="0"/>
              <a:buChar char="•"/>
            </a:pPr>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It is therefore essential for a robust financial system that banks implement careful risk prediction mechanisms to avoid situations of crisis both for the customers and themselves</a:t>
            </a:r>
          </a:p>
          <a:p>
            <a:endParaRPr lang="en-US"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0" dirty="0">
                <a:solidFill>
                  <a:schemeClr val="bg1"/>
                </a:solidFill>
                <a:effectLst/>
              </a:rPr>
              <a:t>What </a:t>
            </a:r>
            <a:r>
              <a:rPr lang="en-US" sz="4400" dirty="0">
                <a:solidFill>
                  <a:schemeClr val="bg1"/>
                </a:solidFill>
              </a:rPr>
              <a:t>i</a:t>
            </a:r>
            <a:r>
              <a:rPr lang="en-US" sz="4400" i="0" dirty="0">
                <a:solidFill>
                  <a:schemeClr val="bg1"/>
                </a:solidFill>
                <a:effectLst/>
              </a:rPr>
              <a:t>s a Credit Card Default?</a:t>
            </a:r>
            <a:endParaRPr lang="en-IN" sz="4400" dirty="0"/>
          </a:p>
        </p:txBody>
      </p:sp>
      <p:sp>
        <p:nvSpPr>
          <p:cNvPr id="2" name="Slide Number Placeholder 1">
            <a:extLst>
              <a:ext uri="{FF2B5EF4-FFF2-40B4-BE49-F238E27FC236}">
                <a16:creationId xmlns:a16="http://schemas.microsoft.com/office/drawing/2014/main" id="{1B9C7B8E-5099-5733-28ED-ECC0A45A8B39}"/>
              </a:ext>
            </a:extLst>
          </p:cNvPr>
          <p:cNvSpPr>
            <a:spLocks noGrp="1"/>
          </p:cNvSpPr>
          <p:nvPr>
            <p:ph type="sldNum" sz="quarter" idx="12"/>
          </p:nvPr>
        </p:nvSpPr>
        <p:spPr/>
        <p:txBody>
          <a:bodyPr/>
          <a:lstStyle/>
          <a:p>
            <a:fld id="{CFE4B838-98C0-4603-B9D6-5B8E50BC2E28}" type="slidenum">
              <a:rPr lang="en-IN" smtClean="0"/>
              <a:t>3</a:t>
            </a:fld>
            <a:endParaRPr lang="en-IN" dirty="0"/>
          </a:p>
        </p:txBody>
      </p:sp>
    </p:spTree>
    <p:extLst>
      <p:ext uri="{BB962C8B-B14F-4D97-AF65-F5344CB8AC3E}">
        <p14:creationId xmlns:p14="http://schemas.microsoft.com/office/powerpoint/2010/main" val="385365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506542" y="15469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Linear Discriminant Analysis</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30</a:t>
            </a:fld>
            <a:endParaRPr lang="en-IN" dirty="0"/>
          </a:p>
        </p:txBody>
      </p:sp>
      <p:pic>
        <p:nvPicPr>
          <p:cNvPr id="3" name="Picture 2" descr="\documentclass{article}&#10;\usepackage{amsmath}&#10;\usepackage{xcolor}&#10;\setlength{\textwidth}{400pt}&#10;\usepackage{fontspec}&#10;\setmainfont{Bookman Old Style}&#10;\setlength{\parindent}{0pt}&#10;\pagestyle{empty}&#10;\begin{document}&#10;\color{white}&#10;\small{Let &#10;$$S_b=(m_0-m_1)(m_0-m_1)^t$$&#10;$$S_0=\sum_{x_i\in \mathcal{C}_0}(x_i-m_0)(x_i-m_0)^t$$&#10;$$S_1=\sum_{x_i\in \mathcal{C}_1}(x_i-m_1)(x_i-m_1)^t$$&#10;$$S_w=S_1+S_2$$&#10;&#10;&#10;$$J(w)=\frac{(M_0-M_1)^2}{\sum_{x_i\in \mathcal{C}_0}(w^tx_i-M_0)^2+\sum_{x_i\in \mathcal{C}_1}(w^tx_i-M_1)^2}=\frac{w^tS_bw}{w^tS_ww}$$}&#10;&#10;We want to maximize $J(w)$.Differentiating we get $S_bw=\lambda S_ww$ which can be solved using numerical methods.&#10;\end{document}" title="IguanaTex Bitmap Display">
            <a:extLst>
              <a:ext uri="{FF2B5EF4-FFF2-40B4-BE49-F238E27FC236}">
                <a16:creationId xmlns:a16="http://schemas.microsoft.com/office/drawing/2014/main" id="{2412B5C0-2C95-3949-48BF-9F7CAFA82D50}"/>
              </a:ext>
            </a:extLst>
          </p:cNvPr>
          <p:cNvPicPr>
            <a:picLocks noChangeAspect="1"/>
          </p:cNvPicPr>
          <p:nvPr>
            <p:custDataLst>
              <p:tags r:id="rId1"/>
            </p:custDataLst>
          </p:nvPr>
        </p:nvPicPr>
        <p:blipFill>
          <a:blip r:embed="rId3">
            <a:alphaModFix/>
            <a:extLst>
              <a:ext uri="{28A0092B-C50C-407E-A947-70E740481C1C}">
                <a14:useLocalDpi xmlns:a14="http://schemas.microsoft.com/office/drawing/2010/main" val="0"/>
              </a:ext>
            </a:extLst>
          </a:blip>
          <a:stretch>
            <a:fillRect/>
          </a:stretch>
        </p:blipFill>
        <p:spPr>
          <a:xfrm>
            <a:off x="1732691" y="1864277"/>
            <a:ext cx="10120771" cy="3734324"/>
          </a:xfrm>
          <a:prstGeom prst="rect">
            <a:avLst/>
          </a:prstGeom>
          <a:noFill/>
        </p:spPr>
      </p:pic>
    </p:spTree>
    <p:extLst>
      <p:ext uri="{BB962C8B-B14F-4D97-AF65-F5344CB8AC3E}">
        <p14:creationId xmlns:p14="http://schemas.microsoft.com/office/powerpoint/2010/main" val="24409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9525" y="1590675"/>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31</a:t>
            </a:fld>
            <a:endParaRPr lang="en-IN" dirty="0"/>
          </a:p>
        </p:txBody>
      </p:sp>
      <p:graphicFrame>
        <p:nvGraphicFramePr>
          <p:cNvPr id="6" name="Table 6">
            <a:extLst>
              <a:ext uri="{FF2B5EF4-FFF2-40B4-BE49-F238E27FC236}">
                <a16:creationId xmlns:a16="http://schemas.microsoft.com/office/drawing/2014/main" id="{D6B4825C-7583-F23B-2AEA-F35562CDFF1B}"/>
              </a:ext>
            </a:extLst>
          </p:cNvPr>
          <p:cNvGraphicFramePr>
            <a:graphicFrameLocks noGrp="1"/>
          </p:cNvGraphicFramePr>
          <p:nvPr>
            <p:extLst>
              <p:ext uri="{D42A27DB-BD31-4B8C-83A1-F6EECF244321}">
                <p14:modId xmlns:p14="http://schemas.microsoft.com/office/powerpoint/2010/main" val="43386866"/>
              </p:ext>
            </p:extLst>
          </p:nvPr>
        </p:nvGraphicFramePr>
        <p:xfrm>
          <a:off x="0" y="1590674"/>
          <a:ext cx="10728000" cy="4765675"/>
        </p:xfrm>
        <a:graphic>
          <a:graphicData uri="http://schemas.openxmlformats.org/drawingml/2006/table">
            <a:tbl>
              <a:tblPr firstRow="1" bandRow="1">
                <a:tableStyleId>{21E4AEA4-8DFA-4A89-87EB-49C32662AFE0}</a:tableStyleId>
              </a:tblPr>
              <a:tblGrid>
                <a:gridCol w="3576000">
                  <a:extLst>
                    <a:ext uri="{9D8B030D-6E8A-4147-A177-3AD203B41FA5}">
                      <a16:colId xmlns:a16="http://schemas.microsoft.com/office/drawing/2014/main" val="730558117"/>
                    </a:ext>
                  </a:extLst>
                </a:gridCol>
                <a:gridCol w="3576000">
                  <a:extLst>
                    <a:ext uri="{9D8B030D-6E8A-4147-A177-3AD203B41FA5}">
                      <a16:colId xmlns:a16="http://schemas.microsoft.com/office/drawing/2014/main" val="3104268377"/>
                    </a:ext>
                  </a:extLst>
                </a:gridCol>
                <a:gridCol w="3576000">
                  <a:extLst>
                    <a:ext uri="{9D8B030D-6E8A-4147-A177-3AD203B41FA5}">
                      <a16:colId xmlns:a16="http://schemas.microsoft.com/office/drawing/2014/main" val="203939617"/>
                    </a:ext>
                  </a:extLst>
                </a:gridCol>
              </a:tblGrid>
              <a:tr h="953135">
                <a:tc>
                  <a:txBody>
                    <a:bodyPr/>
                    <a:lstStyle/>
                    <a:p>
                      <a:endParaRPr lang="en-IN" dirty="0"/>
                    </a:p>
                  </a:txBody>
                  <a:tcPr/>
                </a:tc>
                <a:tc>
                  <a:txBody>
                    <a:bodyPr/>
                    <a:lstStyle/>
                    <a:p>
                      <a:pPr algn="ctr"/>
                      <a:endParaRPr lang="en-IN" sz="1050" dirty="0"/>
                    </a:p>
                    <a:p>
                      <a:pPr algn="ctr"/>
                      <a:r>
                        <a:rPr lang="en-IN" sz="2800" dirty="0"/>
                        <a:t>Without SMOTE</a:t>
                      </a:r>
                    </a:p>
                  </a:txBody>
                  <a:tcPr/>
                </a:tc>
                <a:tc>
                  <a:txBody>
                    <a:bodyPr/>
                    <a:lstStyle/>
                    <a:p>
                      <a:pPr algn="ctr"/>
                      <a:endParaRPr lang="en-IN" sz="1050" dirty="0"/>
                    </a:p>
                    <a:p>
                      <a:pPr algn="ctr"/>
                      <a:r>
                        <a:rPr lang="en-IN" sz="2800" dirty="0"/>
                        <a:t>With SMOTE</a:t>
                      </a:r>
                    </a:p>
                  </a:txBody>
                  <a:tcPr/>
                </a:tc>
                <a:extLst>
                  <a:ext uri="{0D108BD9-81ED-4DB2-BD59-A6C34878D82A}">
                    <a16:rowId xmlns:a16="http://schemas.microsoft.com/office/drawing/2014/main" val="3924242595"/>
                  </a:ext>
                </a:extLst>
              </a:tr>
              <a:tr h="953135">
                <a:tc>
                  <a:txBody>
                    <a:bodyPr/>
                    <a:lstStyle/>
                    <a:p>
                      <a:r>
                        <a:rPr lang="en-IN" dirty="0"/>
                        <a:t>Train Accuracy</a:t>
                      </a:r>
                    </a:p>
                  </a:txBody>
                  <a:tcPr/>
                </a:tc>
                <a:tc>
                  <a:txBody>
                    <a:bodyPr/>
                    <a:lstStyle/>
                    <a:p>
                      <a:r>
                        <a:rPr lang="en-IN" dirty="0"/>
                        <a:t>0.8107</a:t>
                      </a:r>
                    </a:p>
                  </a:txBody>
                  <a:tcPr/>
                </a:tc>
                <a:tc>
                  <a:txBody>
                    <a:bodyPr/>
                    <a:lstStyle/>
                    <a:p>
                      <a:r>
                        <a:rPr lang="en-IN" dirty="0"/>
                        <a:t>0.6715</a:t>
                      </a:r>
                    </a:p>
                  </a:txBody>
                  <a:tcPr/>
                </a:tc>
                <a:extLst>
                  <a:ext uri="{0D108BD9-81ED-4DB2-BD59-A6C34878D82A}">
                    <a16:rowId xmlns:a16="http://schemas.microsoft.com/office/drawing/2014/main" val="4091810449"/>
                  </a:ext>
                </a:extLst>
              </a:tr>
              <a:tr h="953135">
                <a:tc>
                  <a:txBody>
                    <a:bodyPr/>
                    <a:lstStyle/>
                    <a:p>
                      <a:r>
                        <a:rPr lang="en-IN" dirty="0"/>
                        <a:t>Test Accuracy</a:t>
                      </a:r>
                    </a:p>
                  </a:txBody>
                  <a:tcPr/>
                </a:tc>
                <a:tc>
                  <a:txBody>
                    <a:bodyPr/>
                    <a:lstStyle/>
                    <a:p>
                      <a:r>
                        <a:rPr lang="en-IN" dirty="0"/>
                        <a:t>0.8105</a:t>
                      </a:r>
                    </a:p>
                  </a:txBody>
                  <a:tcPr/>
                </a:tc>
                <a:tc>
                  <a:txBody>
                    <a:bodyPr/>
                    <a:lstStyle/>
                    <a:p>
                      <a:r>
                        <a:rPr lang="en-IN" dirty="0"/>
                        <a:t>0.6880</a:t>
                      </a:r>
                    </a:p>
                  </a:txBody>
                  <a:tcPr/>
                </a:tc>
                <a:extLst>
                  <a:ext uri="{0D108BD9-81ED-4DB2-BD59-A6C34878D82A}">
                    <a16:rowId xmlns:a16="http://schemas.microsoft.com/office/drawing/2014/main" val="3403436737"/>
                  </a:ext>
                </a:extLst>
              </a:tr>
              <a:tr h="953135">
                <a:tc>
                  <a:txBody>
                    <a:bodyPr/>
                    <a:lstStyle/>
                    <a:p>
                      <a:r>
                        <a:rPr lang="en-IN" dirty="0"/>
                        <a:t>Train Area Ratio</a:t>
                      </a:r>
                    </a:p>
                  </a:txBody>
                  <a:tcPr/>
                </a:tc>
                <a:tc>
                  <a:txBody>
                    <a:bodyPr/>
                    <a:lstStyle/>
                    <a:p>
                      <a:r>
                        <a:rPr lang="en-IN" dirty="0"/>
                        <a:t>0.4298</a:t>
                      </a:r>
                    </a:p>
                  </a:txBody>
                  <a:tcPr/>
                </a:tc>
                <a:tc>
                  <a:txBody>
                    <a:bodyPr/>
                    <a:lstStyle/>
                    <a:p>
                      <a:r>
                        <a:rPr lang="en-IN" dirty="0"/>
                        <a:t>0.4513</a:t>
                      </a:r>
                    </a:p>
                  </a:txBody>
                  <a:tcPr/>
                </a:tc>
                <a:extLst>
                  <a:ext uri="{0D108BD9-81ED-4DB2-BD59-A6C34878D82A}">
                    <a16:rowId xmlns:a16="http://schemas.microsoft.com/office/drawing/2014/main" val="272001000"/>
                  </a:ext>
                </a:extLst>
              </a:tr>
              <a:tr h="953135">
                <a:tc>
                  <a:txBody>
                    <a:bodyPr/>
                    <a:lstStyle/>
                    <a:p>
                      <a:r>
                        <a:rPr lang="en-IN" dirty="0"/>
                        <a:t>Test Area Ratio</a:t>
                      </a:r>
                    </a:p>
                  </a:txBody>
                  <a:tcPr/>
                </a:tc>
                <a:tc>
                  <a:txBody>
                    <a:bodyPr/>
                    <a:lstStyle/>
                    <a:p>
                      <a:r>
                        <a:rPr lang="en-IN" dirty="0"/>
                        <a:t>0.4612</a:t>
                      </a:r>
                    </a:p>
                  </a:txBody>
                  <a:tcPr/>
                </a:tc>
                <a:tc>
                  <a:txBody>
                    <a:bodyPr/>
                    <a:lstStyle/>
                    <a:p>
                      <a:r>
                        <a:rPr lang="en-IN" dirty="0"/>
                        <a:t>0.4721</a:t>
                      </a:r>
                    </a:p>
                  </a:txBody>
                  <a:tcPr/>
                </a:tc>
                <a:extLst>
                  <a:ext uri="{0D108BD9-81ED-4DB2-BD59-A6C34878D82A}">
                    <a16:rowId xmlns:a16="http://schemas.microsoft.com/office/drawing/2014/main" val="4222948426"/>
                  </a:ext>
                </a:extLst>
              </a:tr>
            </a:tbl>
          </a:graphicData>
        </a:graphic>
      </p:graphicFrame>
    </p:spTree>
    <p:extLst>
      <p:ext uri="{BB962C8B-B14F-4D97-AF65-F5344CB8AC3E}">
        <p14:creationId xmlns:p14="http://schemas.microsoft.com/office/powerpoint/2010/main" val="14181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32</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 y="1939489"/>
            <a:ext cx="6088838" cy="4138916"/>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773" y="1938294"/>
            <a:ext cx="5939419" cy="4138916"/>
          </a:xfrm>
          <a:prstGeom prst="rect">
            <a:avLst/>
          </a:prstGeom>
        </p:spPr>
      </p:pic>
      <p:grpSp>
        <p:nvGrpSpPr>
          <p:cNvPr id="2" name="Group 1">
            <a:extLst>
              <a:ext uri="{FF2B5EF4-FFF2-40B4-BE49-F238E27FC236}">
                <a16:creationId xmlns:a16="http://schemas.microsoft.com/office/drawing/2014/main" id="{5B8587E6-91F7-FF7A-0EB7-2B768E37E825}"/>
              </a:ext>
            </a:extLst>
          </p:cNvPr>
          <p:cNvGrpSpPr/>
          <p:nvPr/>
        </p:nvGrpSpPr>
        <p:grpSpPr>
          <a:xfrm>
            <a:off x="4051138" y="5717033"/>
            <a:ext cx="7074069" cy="325121"/>
            <a:chOff x="3889091" y="5705458"/>
            <a:chExt cx="7074069" cy="325121"/>
          </a:xfrm>
        </p:grpSpPr>
        <p:sp>
          <p:nvSpPr>
            <p:cNvPr id="7" name="TextBox 6">
              <a:extLst>
                <a:ext uri="{FF2B5EF4-FFF2-40B4-BE49-F238E27FC236}">
                  <a16:creationId xmlns:a16="http://schemas.microsoft.com/office/drawing/2014/main" id="{C2086516-9B77-B0E0-DEF6-7E8EF465E3FE}"/>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11" name="TextBox 10">
              <a:extLst>
                <a:ext uri="{FF2B5EF4-FFF2-40B4-BE49-F238E27FC236}">
                  <a16:creationId xmlns:a16="http://schemas.microsoft.com/office/drawing/2014/main" id="{0F9385CA-7E55-1362-2A3D-24E630B268BE}"/>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288363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33</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64" y="1953534"/>
            <a:ext cx="5944367" cy="4127226"/>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 y="1953534"/>
            <a:ext cx="6088839" cy="4138916"/>
          </a:xfrm>
          <a:prstGeom prst="rect">
            <a:avLst/>
          </a:prstGeom>
          <a:solidFill>
            <a:srgbClr val="FFFFFF">
              <a:shade val="85000"/>
            </a:srgbClr>
          </a:solidFill>
          <a:ln w="88900" cap="sq">
            <a:noFill/>
            <a:miter lim="800000"/>
          </a:ln>
          <a:effectLst/>
        </p:spPr>
      </p:pic>
      <p:grpSp>
        <p:nvGrpSpPr>
          <p:cNvPr id="9" name="Group 8">
            <a:extLst>
              <a:ext uri="{FF2B5EF4-FFF2-40B4-BE49-F238E27FC236}">
                <a16:creationId xmlns:a16="http://schemas.microsoft.com/office/drawing/2014/main" id="{5E79714B-F394-1EC1-D26E-51E0BC1AE0FF}"/>
              </a:ext>
            </a:extLst>
          </p:cNvPr>
          <p:cNvGrpSpPr/>
          <p:nvPr/>
        </p:nvGrpSpPr>
        <p:grpSpPr>
          <a:xfrm>
            <a:off x="3958541" y="5728608"/>
            <a:ext cx="6969894" cy="325121"/>
            <a:chOff x="3958541" y="5728608"/>
            <a:chExt cx="6969894" cy="325121"/>
          </a:xfrm>
        </p:grpSpPr>
        <p:sp>
          <p:nvSpPr>
            <p:cNvPr id="3" name="TextBox 2">
              <a:extLst>
                <a:ext uri="{FF2B5EF4-FFF2-40B4-BE49-F238E27FC236}">
                  <a16:creationId xmlns:a16="http://schemas.microsoft.com/office/drawing/2014/main" id="{7E52F16D-69DD-38CF-9146-D49BC2604742}"/>
                </a:ext>
              </a:extLst>
            </p:cNvPr>
            <p:cNvSpPr txBox="1"/>
            <p:nvPr/>
          </p:nvSpPr>
          <p:spPr>
            <a:xfrm>
              <a:off x="3958541" y="5738258"/>
              <a:ext cx="821803" cy="315471"/>
            </a:xfrm>
            <a:prstGeom prst="rect">
              <a:avLst/>
            </a:prstGeom>
            <a:noFill/>
          </p:spPr>
          <p:txBody>
            <a:bodyPr wrap="square" rtlCol="0">
              <a:spAutoFit/>
            </a:bodyPr>
            <a:lstStyle/>
            <a:p>
              <a:r>
                <a:rPr lang="en-IN" sz="1450" dirty="0"/>
                <a:t>Points</a:t>
              </a:r>
            </a:p>
          </p:txBody>
        </p:sp>
        <p:sp>
          <p:nvSpPr>
            <p:cNvPr id="7" name="TextBox 6">
              <a:extLst>
                <a:ext uri="{FF2B5EF4-FFF2-40B4-BE49-F238E27FC236}">
                  <a16:creationId xmlns:a16="http://schemas.microsoft.com/office/drawing/2014/main" id="{C13E4906-BABE-B9FE-30ED-394C218E71A6}"/>
                </a:ext>
              </a:extLst>
            </p:cNvPr>
            <p:cNvSpPr txBox="1"/>
            <p:nvPr/>
          </p:nvSpPr>
          <p:spPr>
            <a:xfrm>
              <a:off x="10106632" y="572860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38290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34</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42" y="1939489"/>
            <a:ext cx="5760116" cy="4138916"/>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6774" y="1964002"/>
            <a:ext cx="5939417" cy="4087500"/>
          </a:xfrm>
          <a:prstGeom prst="rect">
            <a:avLst/>
          </a:prstGeom>
        </p:spPr>
      </p:pic>
    </p:spTree>
    <p:extLst>
      <p:ext uri="{BB962C8B-B14F-4D97-AF65-F5344CB8AC3E}">
        <p14:creationId xmlns:p14="http://schemas.microsoft.com/office/powerpoint/2010/main" val="142554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Support Vector Machine</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a:p>
            <a:endParaRPr lang="en-IN" dirty="0"/>
          </a:p>
          <a:p>
            <a:endParaRPr lang="en-IN" dirty="0"/>
          </a:p>
          <a:p>
            <a:endParaRPr lang="en-IN" dirty="0"/>
          </a:p>
          <a:p>
            <a:endParaRPr lang="en-IN" dirty="0"/>
          </a:p>
          <a:p>
            <a:endParaRPr lang="en-IN" dirty="0"/>
          </a:p>
          <a:p>
            <a:endParaRPr lang="en-IN" dirty="0"/>
          </a:p>
          <a:p>
            <a:r>
              <a:rPr lang="en-IN" dirty="0"/>
              <a:t>			</a:t>
            </a: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35</a:t>
            </a:fld>
            <a:endParaRPr lang="en-IN" dirty="0"/>
          </a:p>
        </p:txBody>
      </p:sp>
      <p:pic>
        <p:nvPicPr>
          <p:cNvPr id="10" name="Picture 9" descr="\documentclass{article}&#10;\usepackage{amsmath}&#10;\usepackage{xcolor}&#10;\setlength{\textwidth}{400pt}&#10;\usepackage{fontspec}&#10;\setmainfont{Bookman Old Style}&#10;\setlength{\parindent}{0pt}&#10;\pagestyle{empty}&#10;\begin{document}&#10;\color{white}&#10;\begin{itemize}&#10;\small{&#10;\item Support Vector Machine is another classification algorithm which uses a hyperplane to separate the two classes in a classification problem.So for a point $x$ we want to find two vectors $w,b$ such that $$y=w^tx+b&gt;0\Rightarrow y\in \mathcal{C}_0\mbox{ and }y=w^tx+b&lt;0\Rightarrow y\in \mathcal{C}_1$$&#10;\item Take $\mathcal{H}:=w^tx+b=0$ as the separating hyperplane.&#10;\item Let $\mathcal{H}_0:=w^tx+b=-\delta$ be the hyperplane parallel to $\mathcal{H}$ such that no point is there between the two planes and $\mathcal{H}_0$ is the hyperplane closest to the elements of $\mathcal{C}_0$. Similarly define $\mathcal{H}_1:=w^tx+b=\delta$.&#10;\item Wilthout loss of generality assume $\delta =1$ as  $w$ can always be scaled to $\frac{w}{\delta}$.&#10;\item Let $d:=\mbox{distance between }\mathcal{H}_0 \mbox{ and }\mathcal{H}_1$ and $y_i=\left\{\begin{array}{ll}&#10;1 &amp;, \mbox{if } x_i\in \mathcal{C}_1\\&#10;-1&amp;,\mbox{if } x_i \in \mathcal{C}_0&#10; \end{array}\right.$&#10;&#10;}&#10;&#10;\end{itemize}&#10;&#10;\end{document}" title="IguanaTex Bitmap Display">
            <a:extLst>
              <a:ext uri="{FF2B5EF4-FFF2-40B4-BE49-F238E27FC236}">
                <a16:creationId xmlns:a16="http://schemas.microsoft.com/office/drawing/2014/main" id="{0C7A0F5A-2A64-97DE-C8E7-54DB6E5269E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1585" y="1742204"/>
            <a:ext cx="10114860" cy="4361504"/>
          </a:xfrm>
          <a:prstGeom prst="rect">
            <a:avLst/>
          </a:prstGeom>
        </p:spPr>
      </p:pic>
    </p:spTree>
    <p:extLst>
      <p:ext uri="{BB962C8B-B14F-4D97-AF65-F5344CB8AC3E}">
        <p14:creationId xmlns:p14="http://schemas.microsoft.com/office/powerpoint/2010/main" val="112062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5902" y="15469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Support Vector Machine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36</a:t>
            </a:fld>
            <a:endParaRPr lang="en-IN" dirty="0"/>
          </a:p>
        </p:txBody>
      </p:sp>
      <p:pic>
        <p:nvPicPr>
          <p:cNvPr id="7" name="Picture 6" descr="\documentclass{article}&#10;\usepackage{amsmath}&#10;\usepackage{xcolor}&#10;\setlength{\textwidth}{400pt}&#10;\usepackage{fontspec}&#10;\setmainfont{Bookman Old Style}&#10;\setlength{\parindent}{0pt}&#10;\pagestyle{empty}&#10;\begin{document}&#10;\color{white}&#10;\small{&#10;We want to maximize d.&#10;\begin{itemize}&#10;\item Let $x_+$ be a point in $\mathcal{H}_1$ and $x_-$ be a point in $\mathcal{H}_0$.&#10;\item $d=|\frac{(x_+-x_-)w^t}{|w|}|=\frac{1+b-(b-1)}{|w|}=\frac{2}{|w|}$.&#10;\item Maximizing $d$ is the same as minimizing $w$ subject to the constraint  $y_i(w^tx_i+b)\geq 1$ which can be done using numerical methods.&#10;\item Sometimes a transformation is applied to the space in order to make the data points separable.It appears during solving the optimization problem that the transformation itself is not required if we know how to compute the inner product in the transformed space.&#10;&#10;So a kernal function $\mathcal{K}$ is used.A kernal function corresponding to a transformation $\phi $ is given by $\mathcal{K}(x,y)=\left&lt; \phi (x),\phi (y) \right&gt;$.Some popular kernal functions are polynomial kernal,gaussian kernal,etc &#10;\end{itemize}&#10;}&#10;&#10;&#10;&#10;\end{document}" title="IguanaTex Bitmap Display">
            <a:extLst>
              <a:ext uri="{FF2B5EF4-FFF2-40B4-BE49-F238E27FC236}">
                <a16:creationId xmlns:a16="http://schemas.microsoft.com/office/drawing/2014/main" id="{A64764EF-C768-4D6C-91A0-27D1B96D4D9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73939" y="1990499"/>
            <a:ext cx="10391324" cy="3951739"/>
          </a:xfrm>
          <a:prstGeom prst="rect">
            <a:avLst/>
          </a:prstGeom>
        </p:spPr>
      </p:pic>
    </p:spTree>
    <p:extLst>
      <p:ext uri="{BB962C8B-B14F-4D97-AF65-F5344CB8AC3E}">
        <p14:creationId xmlns:p14="http://schemas.microsoft.com/office/powerpoint/2010/main" val="402315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2794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37</a:t>
            </a:fld>
            <a:endParaRPr lang="en-IN" dirty="0"/>
          </a:p>
        </p:txBody>
      </p:sp>
      <p:graphicFrame>
        <p:nvGraphicFramePr>
          <p:cNvPr id="3" name="Table 6">
            <a:extLst>
              <a:ext uri="{FF2B5EF4-FFF2-40B4-BE49-F238E27FC236}">
                <a16:creationId xmlns:a16="http://schemas.microsoft.com/office/drawing/2014/main" id="{F32B7DF1-A2E8-B6D5-1AB8-78139BEA3B0E}"/>
              </a:ext>
            </a:extLst>
          </p:cNvPr>
          <p:cNvGraphicFramePr>
            <a:graphicFrameLocks noGrp="1"/>
          </p:cNvGraphicFramePr>
          <p:nvPr>
            <p:extLst>
              <p:ext uri="{D42A27DB-BD31-4B8C-83A1-F6EECF244321}">
                <p14:modId xmlns:p14="http://schemas.microsoft.com/office/powerpoint/2010/main" val="2122343624"/>
              </p:ext>
            </p:extLst>
          </p:nvPr>
        </p:nvGraphicFramePr>
        <p:xfrm>
          <a:off x="-27943" y="1547596"/>
          <a:ext cx="10728000" cy="4673270"/>
        </p:xfrm>
        <a:graphic>
          <a:graphicData uri="http://schemas.openxmlformats.org/drawingml/2006/table">
            <a:tbl>
              <a:tblPr firstRow="1" bandRow="1">
                <a:tableStyleId>{21E4AEA4-8DFA-4A89-87EB-49C32662AFE0}</a:tableStyleId>
              </a:tblPr>
              <a:tblGrid>
                <a:gridCol w="3576000">
                  <a:extLst>
                    <a:ext uri="{9D8B030D-6E8A-4147-A177-3AD203B41FA5}">
                      <a16:colId xmlns:a16="http://schemas.microsoft.com/office/drawing/2014/main" val="730558117"/>
                    </a:ext>
                  </a:extLst>
                </a:gridCol>
                <a:gridCol w="3576000">
                  <a:extLst>
                    <a:ext uri="{9D8B030D-6E8A-4147-A177-3AD203B41FA5}">
                      <a16:colId xmlns:a16="http://schemas.microsoft.com/office/drawing/2014/main" val="3104268377"/>
                    </a:ext>
                  </a:extLst>
                </a:gridCol>
                <a:gridCol w="3576000">
                  <a:extLst>
                    <a:ext uri="{9D8B030D-6E8A-4147-A177-3AD203B41FA5}">
                      <a16:colId xmlns:a16="http://schemas.microsoft.com/office/drawing/2014/main" val="203939617"/>
                    </a:ext>
                  </a:extLst>
                </a:gridCol>
              </a:tblGrid>
              <a:tr h="1016922">
                <a:tc>
                  <a:txBody>
                    <a:bodyPr/>
                    <a:lstStyle/>
                    <a:p>
                      <a:endParaRPr lang="en-IN" dirty="0"/>
                    </a:p>
                  </a:txBody>
                  <a:tcPr/>
                </a:tc>
                <a:tc>
                  <a:txBody>
                    <a:bodyPr/>
                    <a:lstStyle/>
                    <a:p>
                      <a:pPr algn="ctr"/>
                      <a:endParaRPr lang="en-IN" sz="1050" dirty="0"/>
                    </a:p>
                    <a:p>
                      <a:pPr algn="ctr"/>
                      <a:r>
                        <a:rPr lang="en-IN" sz="2800" dirty="0"/>
                        <a:t>Without SMOTE</a:t>
                      </a:r>
                    </a:p>
                  </a:txBody>
                  <a:tcPr/>
                </a:tc>
                <a:tc>
                  <a:txBody>
                    <a:bodyPr/>
                    <a:lstStyle/>
                    <a:p>
                      <a:pPr algn="ctr"/>
                      <a:endParaRPr lang="en-IN" sz="1050" dirty="0"/>
                    </a:p>
                    <a:p>
                      <a:pPr algn="ctr"/>
                      <a:r>
                        <a:rPr lang="en-IN" sz="2800" dirty="0"/>
                        <a:t>With SMOTE</a:t>
                      </a:r>
                    </a:p>
                  </a:txBody>
                  <a:tcPr/>
                </a:tc>
                <a:extLst>
                  <a:ext uri="{0D108BD9-81ED-4DB2-BD59-A6C34878D82A}">
                    <a16:rowId xmlns:a16="http://schemas.microsoft.com/office/drawing/2014/main" val="3924242595"/>
                  </a:ext>
                </a:extLst>
              </a:tr>
              <a:tr h="914087">
                <a:tc>
                  <a:txBody>
                    <a:bodyPr/>
                    <a:lstStyle/>
                    <a:p>
                      <a:r>
                        <a:rPr lang="en-IN" dirty="0"/>
                        <a:t>Train Accuracy</a:t>
                      </a:r>
                    </a:p>
                  </a:txBody>
                  <a:tcPr/>
                </a:tc>
                <a:tc>
                  <a:txBody>
                    <a:bodyPr/>
                    <a:lstStyle/>
                    <a:p>
                      <a:r>
                        <a:rPr lang="en-IN" dirty="0"/>
                        <a:t>0.8258</a:t>
                      </a:r>
                    </a:p>
                  </a:txBody>
                  <a:tcPr/>
                </a:tc>
                <a:tc>
                  <a:txBody>
                    <a:bodyPr/>
                    <a:lstStyle/>
                    <a:p>
                      <a:r>
                        <a:rPr lang="en-IN" dirty="0"/>
                        <a:t>0.7243</a:t>
                      </a:r>
                    </a:p>
                  </a:txBody>
                  <a:tcPr/>
                </a:tc>
                <a:extLst>
                  <a:ext uri="{0D108BD9-81ED-4DB2-BD59-A6C34878D82A}">
                    <a16:rowId xmlns:a16="http://schemas.microsoft.com/office/drawing/2014/main" val="4091810449"/>
                  </a:ext>
                </a:extLst>
              </a:tr>
              <a:tr h="914087">
                <a:tc>
                  <a:txBody>
                    <a:bodyPr/>
                    <a:lstStyle/>
                    <a:p>
                      <a:r>
                        <a:rPr lang="en-IN" dirty="0"/>
                        <a:t>Test Accuracy</a:t>
                      </a:r>
                    </a:p>
                  </a:txBody>
                  <a:tcPr/>
                </a:tc>
                <a:tc>
                  <a:txBody>
                    <a:bodyPr/>
                    <a:lstStyle/>
                    <a:p>
                      <a:r>
                        <a:rPr lang="en-IN" dirty="0"/>
                        <a:t>0.8205</a:t>
                      </a:r>
                    </a:p>
                  </a:txBody>
                  <a:tcPr/>
                </a:tc>
                <a:tc>
                  <a:txBody>
                    <a:bodyPr/>
                    <a:lstStyle/>
                    <a:p>
                      <a:r>
                        <a:rPr lang="en-IN" dirty="0"/>
                        <a:t>0.7811</a:t>
                      </a:r>
                    </a:p>
                  </a:txBody>
                  <a:tcPr/>
                </a:tc>
                <a:extLst>
                  <a:ext uri="{0D108BD9-81ED-4DB2-BD59-A6C34878D82A}">
                    <a16:rowId xmlns:a16="http://schemas.microsoft.com/office/drawing/2014/main" val="3403436737"/>
                  </a:ext>
                </a:extLst>
              </a:tr>
              <a:tr h="914087">
                <a:tc>
                  <a:txBody>
                    <a:bodyPr/>
                    <a:lstStyle/>
                    <a:p>
                      <a:r>
                        <a:rPr lang="en-IN" dirty="0"/>
                        <a:t>Train Area Ratio</a:t>
                      </a:r>
                    </a:p>
                  </a:txBody>
                  <a:tcPr/>
                </a:tc>
                <a:tc>
                  <a:txBody>
                    <a:bodyPr/>
                    <a:lstStyle/>
                    <a:p>
                      <a:r>
                        <a:rPr lang="en-IN" dirty="0"/>
                        <a:t>0.5712</a:t>
                      </a:r>
                    </a:p>
                  </a:txBody>
                  <a:tcPr/>
                </a:tc>
                <a:tc>
                  <a:txBody>
                    <a:bodyPr/>
                    <a:lstStyle/>
                    <a:p>
                      <a:r>
                        <a:rPr lang="en-IN" dirty="0"/>
                        <a:t>0.6201</a:t>
                      </a:r>
                    </a:p>
                  </a:txBody>
                  <a:tcPr/>
                </a:tc>
                <a:extLst>
                  <a:ext uri="{0D108BD9-81ED-4DB2-BD59-A6C34878D82A}">
                    <a16:rowId xmlns:a16="http://schemas.microsoft.com/office/drawing/2014/main" val="272001000"/>
                  </a:ext>
                </a:extLst>
              </a:tr>
              <a:tr h="914087">
                <a:tc>
                  <a:txBody>
                    <a:bodyPr/>
                    <a:lstStyle/>
                    <a:p>
                      <a:r>
                        <a:rPr lang="en-IN" dirty="0"/>
                        <a:t>Test Area Ratio</a:t>
                      </a:r>
                    </a:p>
                  </a:txBody>
                  <a:tcPr/>
                </a:tc>
                <a:tc>
                  <a:txBody>
                    <a:bodyPr/>
                    <a:lstStyle/>
                    <a:p>
                      <a:r>
                        <a:rPr lang="en-IN" dirty="0"/>
                        <a:t>0.4544</a:t>
                      </a:r>
                    </a:p>
                  </a:txBody>
                  <a:tcPr/>
                </a:tc>
                <a:tc>
                  <a:txBody>
                    <a:bodyPr/>
                    <a:lstStyle/>
                    <a:p>
                      <a:r>
                        <a:rPr lang="en-IN" dirty="0"/>
                        <a:t>0.5384</a:t>
                      </a:r>
                    </a:p>
                  </a:txBody>
                  <a:tcPr/>
                </a:tc>
                <a:extLst>
                  <a:ext uri="{0D108BD9-81ED-4DB2-BD59-A6C34878D82A}">
                    <a16:rowId xmlns:a16="http://schemas.microsoft.com/office/drawing/2014/main" val="4222948426"/>
                  </a:ext>
                </a:extLst>
              </a:tr>
            </a:tbl>
          </a:graphicData>
        </a:graphic>
      </p:graphicFrame>
    </p:spTree>
    <p:extLst>
      <p:ext uri="{BB962C8B-B14F-4D97-AF65-F5344CB8AC3E}">
        <p14:creationId xmlns:p14="http://schemas.microsoft.com/office/powerpoint/2010/main" val="409161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38</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2" y="1939489"/>
            <a:ext cx="6088838" cy="4138915"/>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0" y="1938294"/>
            <a:ext cx="5902064" cy="4138916"/>
          </a:xfrm>
          <a:prstGeom prst="rect">
            <a:avLst/>
          </a:prstGeom>
        </p:spPr>
      </p:pic>
      <p:grpSp>
        <p:nvGrpSpPr>
          <p:cNvPr id="12" name="Group 11">
            <a:extLst>
              <a:ext uri="{FF2B5EF4-FFF2-40B4-BE49-F238E27FC236}">
                <a16:creationId xmlns:a16="http://schemas.microsoft.com/office/drawing/2014/main" id="{A240B7F3-66D5-997B-FC4A-29D7A884389F}"/>
              </a:ext>
            </a:extLst>
          </p:cNvPr>
          <p:cNvGrpSpPr/>
          <p:nvPr/>
        </p:nvGrpSpPr>
        <p:grpSpPr>
          <a:xfrm>
            <a:off x="4051138" y="5717033"/>
            <a:ext cx="7074069" cy="325121"/>
            <a:chOff x="3889091" y="5705458"/>
            <a:chExt cx="7074069" cy="325121"/>
          </a:xfrm>
        </p:grpSpPr>
        <p:sp>
          <p:nvSpPr>
            <p:cNvPr id="13" name="TextBox 12">
              <a:extLst>
                <a:ext uri="{FF2B5EF4-FFF2-40B4-BE49-F238E27FC236}">
                  <a16:creationId xmlns:a16="http://schemas.microsoft.com/office/drawing/2014/main" id="{3C3B32E9-375C-A9CA-EA32-F61419F7E3E3}"/>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14" name="TextBox 13">
              <a:extLst>
                <a:ext uri="{FF2B5EF4-FFF2-40B4-BE49-F238E27FC236}">
                  <a16:creationId xmlns:a16="http://schemas.microsoft.com/office/drawing/2014/main" id="{A0FA165B-459C-F0B0-038B-7F93BFF885D4}"/>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147749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39</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5364" y="1953534"/>
            <a:ext cx="5944367" cy="4138916"/>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1" y="1953534"/>
            <a:ext cx="6088838" cy="4138916"/>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C166BB1D-E51A-4546-5C39-4F1D8FDAAF96}"/>
              </a:ext>
            </a:extLst>
          </p:cNvPr>
          <p:cNvGrpSpPr/>
          <p:nvPr/>
        </p:nvGrpSpPr>
        <p:grpSpPr>
          <a:xfrm>
            <a:off x="4085866" y="5740183"/>
            <a:ext cx="6969894" cy="325121"/>
            <a:chOff x="3958541" y="5728608"/>
            <a:chExt cx="6969894" cy="325121"/>
          </a:xfrm>
        </p:grpSpPr>
        <p:sp>
          <p:nvSpPr>
            <p:cNvPr id="7" name="TextBox 6">
              <a:extLst>
                <a:ext uri="{FF2B5EF4-FFF2-40B4-BE49-F238E27FC236}">
                  <a16:creationId xmlns:a16="http://schemas.microsoft.com/office/drawing/2014/main" id="{3461B84B-12F9-A1EC-E6C6-76C072D8D1DA}"/>
                </a:ext>
              </a:extLst>
            </p:cNvPr>
            <p:cNvSpPr txBox="1"/>
            <p:nvPr/>
          </p:nvSpPr>
          <p:spPr>
            <a:xfrm>
              <a:off x="3958541" y="5738258"/>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BAB52E36-F02E-B5BE-62F0-38486C745495}"/>
                </a:ext>
              </a:extLst>
            </p:cNvPr>
            <p:cNvSpPr txBox="1"/>
            <p:nvPr/>
          </p:nvSpPr>
          <p:spPr>
            <a:xfrm>
              <a:off x="10106632" y="572860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278047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How to Predict a Default?</a:t>
            </a:r>
          </a:p>
        </p:txBody>
      </p:sp>
      <p:sp>
        <p:nvSpPr>
          <p:cNvPr id="9" name="Rectangle 8">
            <a:extLst>
              <a:ext uri="{FF2B5EF4-FFF2-40B4-BE49-F238E27FC236}">
                <a16:creationId xmlns:a16="http://schemas.microsoft.com/office/drawing/2014/main" id="{A49E8B66-443A-3879-C56F-5A0E2136928C}"/>
              </a:ext>
            </a:extLst>
          </p:cNvPr>
          <p:cNvSpPr/>
          <p:nvPr/>
        </p:nvSpPr>
        <p:spPr>
          <a:xfrm>
            <a:off x="-18305"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latin typeface="Bookman Old Style" panose="02050604050505020204" pitchFamily="18" charset="0"/>
              </a:rPr>
              <a:t>We use several data mining techniques to train classifier models that give the probability of a given customer being defaulter based on certain features (past payment data, education, age etc.). </a:t>
            </a:r>
          </a:p>
          <a:p>
            <a:pPr marL="342900" indent="-342900">
              <a:buFont typeface="Arial" panose="020B0604020202020204" pitchFamily="34" charset="0"/>
              <a:buChar char="•"/>
            </a:pPr>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These models are based on machine learning algorithms and artificial intelligence. </a:t>
            </a:r>
          </a:p>
        </p:txBody>
      </p:sp>
      <p:sp>
        <p:nvSpPr>
          <p:cNvPr id="2" name="Slide Number Placeholder 1">
            <a:extLst>
              <a:ext uri="{FF2B5EF4-FFF2-40B4-BE49-F238E27FC236}">
                <a16:creationId xmlns:a16="http://schemas.microsoft.com/office/drawing/2014/main" id="{A8E32FE9-1F5A-05A2-60AC-24C9DD821E69}"/>
              </a:ext>
            </a:extLst>
          </p:cNvPr>
          <p:cNvSpPr>
            <a:spLocks noGrp="1"/>
          </p:cNvSpPr>
          <p:nvPr>
            <p:ph type="sldNum" sz="quarter" idx="12"/>
          </p:nvPr>
        </p:nvSpPr>
        <p:spPr/>
        <p:txBody>
          <a:bodyPr/>
          <a:lstStyle/>
          <a:p>
            <a:fld id="{CFE4B838-98C0-4603-B9D6-5B8E50BC2E28}" type="slidenum">
              <a:rPr lang="en-IN" smtClean="0"/>
              <a:t>4</a:t>
            </a:fld>
            <a:endParaRPr lang="en-IN" dirty="0"/>
          </a:p>
        </p:txBody>
      </p:sp>
    </p:spTree>
    <p:extLst>
      <p:ext uri="{BB962C8B-B14F-4D97-AF65-F5344CB8AC3E}">
        <p14:creationId xmlns:p14="http://schemas.microsoft.com/office/powerpoint/2010/main" val="272330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40</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007" y="1939489"/>
            <a:ext cx="5760116" cy="4138916"/>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8815" y="1964002"/>
            <a:ext cx="5688560" cy="4087500"/>
          </a:xfrm>
          <a:prstGeom prst="rect">
            <a:avLst/>
          </a:prstGeom>
        </p:spPr>
      </p:pic>
    </p:spTree>
    <p:extLst>
      <p:ext uri="{BB962C8B-B14F-4D97-AF65-F5344CB8AC3E}">
        <p14:creationId xmlns:p14="http://schemas.microsoft.com/office/powerpoint/2010/main" val="387457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Multi Layer Perceptron(MLP)</a:t>
            </a: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41</a:t>
            </a:fld>
            <a:endParaRPr lang="en-IN" dirty="0"/>
          </a:p>
        </p:txBody>
      </p:sp>
      <p:sp>
        <p:nvSpPr>
          <p:cNvPr id="6" name="Rectangle 5">
            <a:extLst>
              <a:ext uri="{FF2B5EF4-FFF2-40B4-BE49-F238E27FC236}">
                <a16:creationId xmlns:a16="http://schemas.microsoft.com/office/drawing/2014/main" id="{D49B20BA-7564-3AE3-7125-786BE2CEDC3D}"/>
              </a:ext>
            </a:extLst>
          </p:cNvPr>
          <p:cNvSpPr/>
          <p:nvPr/>
        </p:nvSpPr>
        <p:spPr>
          <a:xfrm>
            <a:off x="-13077" y="1562264"/>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Bookman Old Style" panose="02050604050505020204" pitchFamily="18" charset="0"/>
            </a:endParaRPr>
          </a:p>
        </p:txBody>
      </p:sp>
      <p:pic>
        <p:nvPicPr>
          <p:cNvPr id="10" name="Picture 9" descr="\documentclass{article}&#10;\usepackage{amsmath}&#10;\usepackage{xcolor}&#10;\setlength{\textwidth}{400pt}&#10;\usepackage{fontspec}&#10;\setmainfont{Bookman Old Style}&#10;\setlength{\parindent}{0pt}&#10;\pagestyle{empty}&#10;\begin{document}&#10;\color{white}&#10;\small{&#10;\begin{itemize}&#10;\item An MLP consists of:an input layer of nodes,several hidden layers,an output layer of neurons.&#10;\item The value stored in each node is called its activation. Each neuron in one layer contributes with a certain weight (obtained from training the model) to the activation of neurons in the subsequent layer.&#10;&#10;\item The activation of neurons corresponding to different classes in the output layer gives the class of the target point.&#10;\item The classifier model is trained through gradient descent to determine the optimal weights in the network that minimize the error $$ E = \sum_{\textrm{output node k}} e_{k}^2$$ where $e_k$ is the error in $k^{th}$ output node. After each piece of training data is processed, connection weights are changed based on the amount of error.&#10;\end{itemize}&#10;}&#10;&#10;&#10;\end{document}" title="IguanaTex Bitmap Display">
            <a:extLst>
              <a:ext uri="{FF2B5EF4-FFF2-40B4-BE49-F238E27FC236}">
                <a16:creationId xmlns:a16="http://schemas.microsoft.com/office/drawing/2014/main" id="{57C05676-BA78-9997-6DE8-F804A9FD599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92664" y="1699424"/>
            <a:ext cx="9722953" cy="4327240"/>
          </a:xfrm>
          <a:prstGeom prst="rect">
            <a:avLst/>
          </a:prstGeom>
        </p:spPr>
      </p:pic>
    </p:spTree>
    <p:extLst>
      <p:ext uri="{BB962C8B-B14F-4D97-AF65-F5344CB8AC3E}">
        <p14:creationId xmlns:p14="http://schemas.microsoft.com/office/powerpoint/2010/main" val="29325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Multi Layer Perceptron(MLP)</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42</a:t>
            </a:fld>
            <a:endParaRPr lang="en-IN" dirty="0"/>
          </a:p>
        </p:txBody>
      </p:sp>
      <p:pic>
        <p:nvPicPr>
          <p:cNvPr id="7" name="mlp2">
            <a:hlinkClick r:id="" action="ppaction://media"/>
            <a:extLst>
              <a:ext uri="{FF2B5EF4-FFF2-40B4-BE49-F238E27FC236}">
                <a16:creationId xmlns:a16="http://schemas.microsoft.com/office/drawing/2014/main" id="{D14F92A4-BBB7-0A70-2F60-156871EB48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2700" r="19165"/>
          <a:stretch/>
        </p:blipFill>
        <p:spPr>
          <a:xfrm>
            <a:off x="6937011" y="1611314"/>
            <a:ext cx="4334362" cy="4329942"/>
          </a:xfrm>
          <a:prstGeom prst="rect">
            <a:avLst/>
          </a:prstGeom>
        </p:spPr>
      </p:pic>
      <p:pic>
        <p:nvPicPr>
          <p:cNvPr id="4" name="mlp">
            <a:hlinkClick r:id="" action="ppaction://media"/>
            <a:extLst>
              <a:ext uri="{FF2B5EF4-FFF2-40B4-BE49-F238E27FC236}">
                <a16:creationId xmlns:a16="http://schemas.microsoft.com/office/drawing/2014/main" id="{64CFFA0F-9D44-4E1B-A483-F3738328EAA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074" t="27671" r="23315"/>
          <a:stretch/>
        </p:blipFill>
        <p:spPr>
          <a:xfrm>
            <a:off x="1762207" y="1629874"/>
            <a:ext cx="4334362" cy="4378962"/>
          </a:xfrm>
          <a:prstGeom prst="rect">
            <a:avLst/>
          </a:prstGeom>
        </p:spPr>
      </p:pic>
      <p:sp>
        <p:nvSpPr>
          <p:cNvPr id="13" name="TextBox 12">
            <a:extLst>
              <a:ext uri="{FF2B5EF4-FFF2-40B4-BE49-F238E27FC236}">
                <a16:creationId xmlns:a16="http://schemas.microsoft.com/office/drawing/2014/main" id="{150C5BAB-C698-9EB0-262C-0DF05E96CD1F}"/>
              </a:ext>
            </a:extLst>
          </p:cNvPr>
          <p:cNvSpPr txBox="1"/>
          <p:nvPr/>
        </p:nvSpPr>
        <p:spPr>
          <a:xfrm>
            <a:off x="1762207" y="6008836"/>
            <a:ext cx="4333793" cy="584775"/>
          </a:xfrm>
          <a:prstGeom prst="rect">
            <a:avLst/>
          </a:prstGeom>
          <a:noFill/>
        </p:spPr>
        <p:txBody>
          <a:bodyPr wrap="square" rtlCol="0">
            <a:spAutoFit/>
          </a:bodyPr>
          <a:lstStyle/>
          <a:p>
            <a:pPr algn="ctr"/>
            <a:r>
              <a:rPr lang="en-IN" sz="3200" dirty="0"/>
              <a:t>Training Process</a:t>
            </a:r>
          </a:p>
        </p:txBody>
      </p:sp>
      <p:sp>
        <p:nvSpPr>
          <p:cNvPr id="14" name="TextBox 13">
            <a:extLst>
              <a:ext uri="{FF2B5EF4-FFF2-40B4-BE49-F238E27FC236}">
                <a16:creationId xmlns:a16="http://schemas.microsoft.com/office/drawing/2014/main" id="{EA85A74A-B812-62FE-0201-76FC364FCBE4}"/>
              </a:ext>
            </a:extLst>
          </p:cNvPr>
          <p:cNvSpPr txBox="1"/>
          <p:nvPr/>
        </p:nvSpPr>
        <p:spPr>
          <a:xfrm>
            <a:off x="6937011" y="5941256"/>
            <a:ext cx="4333793" cy="584775"/>
          </a:xfrm>
          <a:prstGeom prst="rect">
            <a:avLst/>
          </a:prstGeom>
          <a:noFill/>
        </p:spPr>
        <p:txBody>
          <a:bodyPr wrap="square" rtlCol="0">
            <a:spAutoFit/>
          </a:bodyPr>
          <a:lstStyle/>
          <a:p>
            <a:pPr algn="ctr"/>
            <a:r>
              <a:rPr lang="en-IN" sz="3200" dirty="0"/>
              <a:t>Decision Making</a:t>
            </a:r>
          </a:p>
        </p:txBody>
      </p:sp>
    </p:spTree>
    <p:extLst>
      <p:ext uri="{BB962C8B-B14F-4D97-AF65-F5344CB8AC3E}">
        <p14:creationId xmlns:p14="http://schemas.microsoft.com/office/powerpoint/2010/main" val="35184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24474" fill="hold"/>
                                        <p:tgtEl>
                                          <p:spTgt spid="4"/>
                                        </p:tgtEl>
                                      </p:cBhvr>
                                    </p:cmd>
                                  </p:childTnLst>
                                </p:cTn>
                              </p:par>
                              <p:par>
                                <p:cTn id="12" presetID="1" presetClass="mediacall" presetSubtype="0" fill="hold" nodeType="withEffect">
                                  <p:stCondLst>
                                    <p:cond delay="0"/>
                                  </p:stCondLst>
                                  <p:childTnLst>
                                    <p:cmd type="call" cmd="playFrom(0.0)">
                                      <p:cBhvr>
                                        <p:cTn id="13" dur="86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4" repeatCount="indefinite"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mute="1">
                <p:cTn id="20" repeatCount="indefinite" fill="hold" display="0">
                  <p:stCondLst>
                    <p:cond delay="indefinite"/>
                  </p:stCondLst>
                </p:cTn>
                <p:tgtEl>
                  <p:spTgt spid="7"/>
                </p:tgtEl>
              </p:cMediaNode>
            </p:video>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7"/>
                                        </p:tgtEl>
                                      </p:cBhvr>
                                    </p:cmd>
                                  </p:childTnLst>
                                </p:cTn>
                              </p:par>
                            </p:childTnLst>
                          </p:cTn>
                        </p:par>
                      </p:childTnLst>
                    </p:cTn>
                  </p:par>
                </p:childTnLst>
              </p:cTn>
              <p:nextCondLst>
                <p:cond evt="onClick" delay="0">
                  <p:tgtEl>
                    <p:spTgt spid="7"/>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43</a:t>
            </a:fld>
            <a:endParaRPr lang="en-IN" dirty="0"/>
          </a:p>
        </p:txBody>
      </p:sp>
      <p:graphicFrame>
        <p:nvGraphicFramePr>
          <p:cNvPr id="11" name="Table 6">
            <a:extLst>
              <a:ext uri="{FF2B5EF4-FFF2-40B4-BE49-F238E27FC236}">
                <a16:creationId xmlns:a16="http://schemas.microsoft.com/office/drawing/2014/main" id="{2AFD5D50-B812-416F-FB41-894E3CFE5BE0}"/>
              </a:ext>
            </a:extLst>
          </p:cNvPr>
          <p:cNvGraphicFramePr>
            <a:graphicFrameLocks noGrp="1"/>
          </p:cNvGraphicFramePr>
          <p:nvPr>
            <p:extLst>
              <p:ext uri="{D42A27DB-BD31-4B8C-83A1-F6EECF244321}">
                <p14:modId xmlns:p14="http://schemas.microsoft.com/office/powerpoint/2010/main" val="2706017933"/>
              </p:ext>
            </p:extLst>
          </p:nvPr>
        </p:nvGraphicFramePr>
        <p:xfrm>
          <a:off x="0" y="1547596"/>
          <a:ext cx="10728000" cy="4673270"/>
        </p:xfrm>
        <a:graphic>
          <a:graphicData uri="http://schemas.openxmlformats.org/drawingml/2006/table">
            <a:tbl>
              <a:tblPr firstRow="1" bandRow="1">
                <a:tableStyleId>{21E4AEA4-8DFA-4A89-87EB-49C32662AFE0}</a:tableStyleId>
              </a:tblPr>
              <a:tblGrid>
                <a:gridCol w="3576000">
                  <a:extLst>
                    <a:ext uri="{9D8B030D-6E8A-4147-A177-3AD203B41FA5}">
                      <a16:colId xmlns:a16="http://schemas.microsoft.com/office/drawing/2014/main" val="730558117"/>
                    </a:ext>
                  </a:extLst>
                </a:gridCol>
                <a:gridCol w="3576000">
                  <a:extLst>
                    <a:ext uri="{9D8B030D-6E8A-4147-A177-3AD203B41FA5}">
                      <a16:colId xmlns:a16="http://schemas.microsoft.com/office/drawing/2014/main" val="3104268377"/>
                    </a:ext>
                  </a:extLst>
                </a:gridCol>
                <a:gridCol w="3576000">
                  <a:extLst>
                    <a:ext uri="{9D8B030D-6E8A-4147-A177-3AD203B41FA5}">
                      <a16:colId xmlns:a16="http://schemas.microsoft.com/office/drawing/2014/main" val="203939617"/>
                    </a:ext>
                  </a:extLst>
                </a:gridCol>
              </a:tblGrid>
              <a:tr h="1016922">
                <a:tc>
                  <a:txBody>
                    <a:bodyPr/>
                    <a:lstStyle/>
                    <a:p>
                      <a:endParaRPr lang="en-IN" dirty="0"/>
                    </a:p>
                  </a:txBody>
                  <a:tcPr/>
                </a:tc>
                <a:tc>
                  <a:txBody>
                    <a:bodyPr/>
                    <a:lstStyle/>
                    <a:p>
                      <a:pPr algn="ctr"/>
                      <a:endParaRPr lang="en-IN" sz="1050" dirty="0"/>
                    </a:p>
                    <a:p>
                      <a:pPr algn="ctr"/>
                      <a:r>
                        <a:rPr lang="en-IN" sz="2800" dirty="0"/>
                        <a:t>Without SMOTE</a:t>
                      </a:r>
                    </a:p>
                  </a:txBody>
                  <a:tcPr/>
                </a:tc>
                <a:tc>
                  <a:txBody>
                    <a:bodyPr/>
                    <a:lstStyle/>
                    <a:p>
                      <a:pPr algn="ctr"/>
                      <a:endParaRPr lang="en-IN" sz="1050" dirty="0"/>
                    </a:p>
                    <a:p>
                      <a:pPr algn="ctr"/>
                      <a:r>
                        <a:rPr lang="en-IN" sz="2800" dirty="0"/>
                        <a:t>With SMOTE</a:t>
                      </a:r>
                    </a:p>
                  </a:txBody>
                  <a:tcPr/>
                </a:tc>
                <a:extLst>
                  <a:ext uri="{0D108BD9-81ED-4DB2-BD59-A6C34878D82A}">
                    <a16:rowId xmlns:a16="http://schemas.microsoft.com/office/drawing/2014/main" val="3924242595"/>
                  </a:ext>
                </a:extLst>
              </a:tr>
              <a:tr h="914087">
                <a:tc>
                  <a:txBody>
                    <a:bodyPr/>
                    <a:lstStyle/>
                    <a:p>
                      <a:r>
                        <a:rPr lang="en-IN" dirty="0"/>
                        <a:t>Train Accuracy</a:t>
                      </a:r>
                    </a:p>
                  </a:txBody>
                  <a:tcPr/>
                </a:tc>
                <a:tc>
                  <a:txBody>
                    <a:bodyPr/>
                    <a:lstStyle/>
                    <a:p>
                      <a:r>
                        <a:rPr lang="en-IN" dirty="0"/>
                        <a:t>0.8062</a:t>
                      </a:r>
                    </a:p>
                  </a:txBody>
                  <a:tcPr/>
                </a:tc>
                <a:tc>
                  <a:txBody>
                    <a:bodyPr/>
                    <a:lstStyle/>
                    <a:p>
                      <a:r>
                        <a:rPr lang="en-IN" dirty="0"/>
                        <a:t>0.6732</a:t>
                      </a:r>
                    </a:p>
                  </a:txBody>
                  <a:tcPr/>
                </a:tc>
                <a:extLst>
                  <a:ext uri="{0D108BD9-81ED-4DB2-BD59-A6C34878D82A}">
                    <a16:rowId xmlns:a16="http://schemas.microsoft.com/office/drawing/2014/main" val="4091810449"/>
                  </a:ext>
                </a:extLst>
              </a:tr>
              <a:tr h="914087">
                <a:tc>
                  <a:txBody>
                    <a:bodyPr/>
                    <a:lstStyle/>
                    <a:p>
                      <a:r>
                        <a:rPr lang="en-IN" dirty="0"/>
                        <a:t>Test Accuracy</a:t>
                      </a:r>
                    </a:p>
                  </a:txBody>
                  <a:tcPr/>
                </a:tc>
                <a:tc>
                  <a:txBody>
                    <a:bodyPr/>
                    <a:lstStyle/>
                    <a:p>
                      <a:r>
                        <a:rPr lang="en-IN" dirty="0"/>
                        <a:t>0.8068</a:t>
                      </a:r>
                    </a:p>
                  </a:txBody>
                  <a:tcPr/>
                </a:tc>
                <a:tc>
                  <a:txBody>
                    <a:bodyPr/>
                    <a:lstStyle/>
                    <a:p>
                      <a:r>
                        <a:rPr lang="en-IN" dirty="0"/>
                        <a:t>0.6870</a:t>
                      </a:r>
                    </a:p>
                  </a:txBody>
                  <a:tcPr/>
                </a:tc>
                <a:extLst>
                  <a:ext uri="{0D108BD9-81ED-4DB2-BD59-A6C34878D82A}">
                    <a16:rowId xmlns:a16="http://schemas.microsoft.com/office/drawing/2014/main" val="3403436737"/>
                  </a:ext>
                </a:extLst>
              </a:tr>
              <a:tr h="914087">
                <a:tc>
                  <a:txBody>
                    <a:bodyPr/>
                    <a:lstStyle/>
                    <a:p>
                      <a:r>
                        <a:rPr lang="en-IN" dirty="0"/>
                        <a:t>Train Area Ratio</a:t>
                      </a:r>
                    </a:p>
                  </a:txBody>
                  <a:tcPr/>
                </a:tc>
                <a:tc>
                  <a:txBody>
                    <a:bodyPr/>
                    <a:lstStyle/>
                    <a:p>
                      <a:r>
                        <a:rPr lang="en-IN" dirty="0"/>
                        <a:t>0.4398</a:t>
                      </a:r>
                    </a:p>
                  </a:txBody>
                  <a:tcPr/>
                </a:tc>
                <a:tc>
                  <a:txBody>
                    <a:bodyPr/>
                    <a:lstStyle/>
                    <a:p>
                      <a:r>
                        <a:rPr lang="en-IN" dirty="0"/>
                        <a:t>0.4639</a:t>
                      </a:r>
                    </a:p>
                  </a:txBody>
                  <a:tcPr/>
                </a:tc>
                <a:extLst>
                  <a:ext uri="{0D108BD9-81ED-4DB2-BD59-A6C34878D82A}">
                    <a16:rowId xmlns:a16="http://schemas.microsoft.com/office/drawing/2014/main" val="272001000"/>
                  </a:ext>
                </a:extLst>
              </a:tr>
              <a:tr h="914087">
                <a:tc>
                  <a:txBody>
                    <a:bodyPr/>
                    <a:lstStyle/>
                    <a:p>
                      <a:r>
                        <a:rPr lang="en-IN" dirty="0"/>
                        <a:t>Test Area Ratio</a:t>
                      </a:r>
                    </a:p>
                  </a:txBody>
                  <a:tcPr/>
                </a:tc>
                <a:tc>
                  <a:txBody>
                    <a:bodyPr/>
                    <a:lstStyle/>
                    <a:p>
                      <a:r>
                        <a:rPr lang="en-IN" dirty="0"/>
                        <a:t>0.4661</a:t>
                      </a:r>
                    </a:p>
                  </a:txBody>
                  <a:tcPr/>
                </a:tc>
                <a:tc>
                  <a:txBody>
                    <a:bodyPr/>
                    <a:lstStyle/>
                    <a:p>
                      <a:r>
                        <a:rPr lang="en-IN" dirty="0"/>
                        <a:t>0.4808</a:t>
                      </a:r>
                    </a:p>
                  </a:txBody>
                  <a:tcPr/>
                </a:tc>
                <a:extLst>
                  <a:ext uri="{0D108BD9-81ED-4DB2-BD59-A6C34878D82A}">
                    <a16:rowId xmlns:a16="http://schemas.microsoft.com/office/drawing/2014/main" val="4222948426"/>
                  </a:ext>
                </a:extLst>
              </a:tr>
            </a:tbl>
          </a:graphicData>
        </a:graphic>
      </p:graphicFrame>
    </p:spTree>
    <p:extLst>
      <p:ext uri="{BB962C8B-B14F-4D97-AF65-F5344CB8AC3E}">
        <p14:creationId xmlns:p14="http://schemas.microsoft.com/office/powerpoint/2010/main" val="289415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44</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3" y="1939489"/>
            <a:ext cx="6088836" cy="4138915"/>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0" y="1938294"/>
            <a:ext cx="5902064" cy="4138915"/>
          </a:xfrm>
          <a:prstGeom prst="rect">
            <a:avLst/>
          </a:prstGeom>
        </p:spPr>
      </p:pic>
      <p:grpSp>
        <p:nvGrpSpPr>
          <p:cNvPr id="12" name="Group 11">
            <a:extLst>
              <a:ext uri="{FF2B5EF4-FFF2-40B4-BE49-F238E27FC236}">
                <a16:creationId xmlns:a16="http://schemas.microsoft.com/office/drawing/2014/main" id="{A5FC7947-2E07-2C9D-0D71-779C9CFE4B72}"/>
              </a:ext>
            </a:extLst>
          </p:cNvPr>
          <p:cNvGrpSpPr/>
          <p:nvPr/>
        </p:nvGrpSpPr>
        <p:grpSpPr>
          <a:xfrm>
            <a:off x="4051138" y="5717033"/>
            <a:ext cx="7074069" cy="325121"/>
            <a:chOff x="3889091" y="5705458"/>
            <a:chExt cx="7074069" cy="325121"/>
          </a:xfrm>
        </p:grpSpPr>
        <p:sp>
          <p:nvSpPr>
            <p:cNvPr id="13" name="TextBox 12">
              <a:extLst>
                <a:ext uri="{FF2B5EF4-FFF2-40B4-BE49-F238E27FC236}">
                  <a16:creationId xmlns:a16="http://schemas.microsoft.com/office/drawing/2014/main" id="{49497582-CE6A-46ED-E81B-CC5D07D5C995}"/>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14" name="TextBox 13">
              <a:extLst>
                <a:ext uri="{FF2B5EF4-FFF2-40B4-BE49-F238E27FC236}">
                  <a16:creationId xmlns:a16="http://schemas.microsoft.com/office/drawing/2014/main" id="{BD6181A0-D24D-077B-2EE5-D45E1B642410}"/>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11068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45</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5364" y="1953534"/>
            <a:ext cx="5944367" cy="4138915"/>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1" y="1953534"/>
            <a:ext cx="6088838" cy="4138915"/>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F389BAD6-5540-B6E6-4BD6-8A8B3BBF9B0E}"/>
              </a:ext>
            </a:extLst>
          </p:cNvPr>
          <p:cNvGrpSpPr/>
          <p:nvPr/>
        </p:nvGrpSpPr>
        <p:grpSpPr>
          <a:xfrm>
            <a:off x="4051138" y="5726683"/>
            <a:ext cx="7062494" cy="328971"/>
            <a:chOff x="3889091" y="5715108"/>
            <a:chExt cx="7062494" cy="328971"/>
          </a:xfrm>
        </p:grpSpPr>
        <p:sp>
          <p:nvSpPr>
            <p:cNvPr id="7" name="TextBox 6">
              <a:extLst>
                <a:ext uri="{FF2B5EF4-FFF2-40B4-BE49-F238E27FC236}">
                  <a16:creationId xmlns:a16="http://schemas.microsoft.com/office/drawing/2014/main" id="{65580166-8C6A-446B-D9D7-65E8FB178CD9}"/>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B365FA4A-2109-FC74-5FA4-B09160A62742}"/>
                </a:ext>
              </a:extLst>
            </p:cNvPr>
            <p:cNvSpPr txBox="1"/>
            <p:nvPr/>
          </p:nvSpPr>
          <p:spPr>
            <a:xfrm>
              <a:off x="10129782" y="572860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34698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46</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201" y="1939489"/>
            <a:ext cx="5760116" cy="4138916"/>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7459" y="1964002"/>
            <a:ext cx="5688560" cy="4087500"/>
          </a:xfrm>
          <a:prstGeom prst="rect">
            <a:avLst/>
          </a:prstGeom>
        </p:spPr>
      </p:pic>
    </p:spTree>
    <p:extLst>
      <p:ext uri="{BB962C8B-B14F-4D97-AF65-F5344CB8AC3E}">
        <p14:creationId xmlns:p14="http://schemas.microsoft.com/office/powerpoint/2010/main" val="407634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Classification Tree</a:t>
            </a: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47</a:t>
            </a:fld>
            <a:endParaRPr lang="en-IN" dirty="0"/>
          </a:p>
        </p:txBody>
      </p:sp>
      <p:grpSp>
        <p:nvGrpSpPr>
          <p:cNvPr id="11" name="Group 10">
            <a:extLst>
              <a:ext uri="{FF2B5EF4-FFF2-40B4-BE49-F238E27FC236}">
                <a16:creationId xmlns:a16="http://schemas.microsoft.com/office/drawing/2014/main" id="{8A22E36E-C56B-0647-5DBC-F76A423568BD}"/>
              </a:ext>
            </a:extLst>
          </p:cNvPr>
          <p:cNvGrpSpPr/>
          <p:nvPr/>
        </p:nvGrpSpPr>
        <p:grpSpPr>
          <a:xfrm>
            <a:off x="-1" y="1667917"/>
            <a:ext cx="12192002" cy="4581630"/>
            <a:chOff x="-1" y="1658392"/>
            <a:chExt cx="12192002" cy="4581630"/>
          </a:xfrm>
        </p:grpSpPr>
        <p:pic>
          <p:nvPicPr>
            <p:cNvPr id="6" name="Picture 5">
              <a:extLst>
                <a:ext uri="{FF2B5EF4-FFF2-40B4-BE49-F238E27FC236}">
                  <a16:creationId xmlns:a16="http://schemas.microsoft.com/office/drawing/2014/main" id="{76422460-AF5D-6775-DE08-474F286EC1B2}"/>
                </a:ext>
              </a:extLst>
            </p:cNvPr>
            <p:cNvPicPr>
              <a:picLocks noChangeAspect="1"/>
            </p:cNvPicPr>
            <p:nvPr/>
          </p:nvPicPr>
          <p:blipFill>
            <a:blip r:embed="rId2"/>
            <a:stretch>
              <a:fillRect/>
            </a:stretch>
          </p:blipFill>
          <p:spPr>
            <a:xfrm>
              <a:off x="5991225" y="1667917"/>
              <a:ext cx="6200776" cy="4562475"/>
            </a:xfrm>
            <a:prstGeom prst="rect">
              <a:avLst/>
            </a:prstGeom>
          </p:spPr>
        </p:pic>
        <p:pic>
          <p:nvPicPr>
            <p:cNvPr id="10" name="Picture 9">
              <a:extLst>
                <a:ext uri="{FF2B5EF4-FFF2-40B4-BE49-F238E27FC236}">
                  <a16:creationId xmlns:a16="http://schemas.microsoft.com/office/drawing/2014/main" id="{2FBA2A50-BD0D-D269-8875-88EAB71B5828}"/>
                </a:ext>
              </a:extLst>
            </p:cNvPr>
            <p:cNvPicPr>
              <a:picLocks noChangeAspect="1"/>
            </p:cNvPicPr>
            <p:nvPr/>
          </p:nvPicPr>
          <p:blipFill>
            <a:blip r:embed="rId3"/>
            <a:stretch>
              <a:fillRect/>
            </a:stretch>
          </p:blipFill>
          <p:spPr>
            <a:xfrm>
              <a:off x="-1" y="1658392"/>
              <a:ext cx="5991226" cy="4581630"/>
            </a:xfrm>
            <a:prstGeom prst="rect">
              <a:avLst/>
            </a:prstGeom>
          </p:spPr>
        </p:pic>
      </p:grpSp>
      <p:cxnSp>
        <p:nvCxnSpPr>
          <p:cNvPr id="13" name="Straight Connector 12">
            <a:extLst>
              <a:ext uri="{FF2B5EF4-FFF2-40B4-BE49-F238E27FC236}">
                <a16:creationId xmlns:a16="http://schemas.microsoft.com/office/drawing/2014/main" id="{7D2E6A37-FC4E-53ED-E485-0385340683AC}"/>
              </a:ext>
            </a:extLst>
          </p:cNvPr>
          <p:cNvCxnSpPr>
            <a:cxnSpLocks/>
          </p:cNvCxnSpPr>
          <p:nvPr/>
        </p:nvCxnSpPr>
        <p:spPr>
          <a:xfrm>
            <a:off x="6181725" y="1677442"/>
            <a:ext cx="19052" cy="45721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66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84952" y="15469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000" dirty="0"/>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 Tree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48</a:t>
            </a:fld>
            <a:endParaRPr lang="en-IN" dirty="0"/>
          </a:p>
        </p:txBody>
      </p:sp>
      <p:pic>
        <p:nvPicPr>
          <p:cNvPr id="16" name="Picture 15" descr="\documentclass{article}&#10;\usepackage{amsmath}&#10;\setlength{\parindent}{0pt}&#10;\usepackage{xcolor}&#10;\setlength{\textwidth}{400pt}&#10;\usepackage{fontspec}&#10;\usepackage{enumitem}&#10;\setmainfont{Bookman Old Style}&#10;\pagestyle{empty}&#10;\begin{document}&#10;\color{white}&#10;\small{&#10;\begin{itemize}&#10;\item The procedure begins with a training set of records that have already been pre-classified.&#10;\linebreak&#10;Building a tree that differentiates between the classes is the aim.&#10;\item The algorithm chooses the optimum splitter at a node by considering each input field.The optimal split is the one that results in the greatest reduction in the variety of the categorization label within each partition&#10;\item This process is continued in the next node and a full tree is obtained.To determine the best splitting criteria different criterions like Gini Impurity,Sum of Squares Error,Information Gain,etc are used.&#10;&#10;\item Let $p_i$ be the probability of Class i.The Gini Index of a node is defined as $p_0(1-p_0)+p_1(1-p_1)$.Smaller value of the Gini Index of a node corresponds to increased purity of the node.&#10;&#10;\item To avoid overfitting of data pruning is done by removing leaves and branches so that the decision tree performs well when moved from the training data to real world predictions&#10;\end{itemize}&#10;}&#10;&#10;\end{document}" title="IguanaTex Bitmap Display">
            <a:extLst>
              <a:ext uri="{FF2B5EF4-FFF2-40B4-BE49-F238E27FC236}">
                <a16:creationId xmlns:a16="http://schemas.microsoft.com/office/drawing/2014/main" id="{A63188D4-2ED5-C3E2-6DC5-8957A120882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80203" y="1766039"/>
            <a:ext cx="9780873" cy="3958381"/>
          </a:xfrm>
          <a:prstGeom prst="rect">
            <a:avLst/>
          </a:prstGeom>
        </p:spPr>
      </p:pic>
    </p:spTree>
    <p:extLst>
      <p:ext uri="{BB962C8B-B14F-4D97-AF65-F5344CB8AC3E}">
        <p14:creationId xmlns:p14="http://schemas.microsoft.com/office/powerpoint/2010/main" val="92166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49</a:t>
            </a:fld>
            <a:endParaRPr lang="en-IN" dirty="0"/>
          </a:p>
        </p:txBody>
      </p:sp>
      <p:graphicFrame>
        <p:nvGraphicFramePr>
          <p:cNvPr id="7" name="Table 6">
            <a:extLst>
              <a:ext uri="{FF2B5EF4-FFF2-40B4-BE49-F238E27FC236}">
                <a16:creationId xmlns:a16="http://schemas.microsoft.com/office/drawing/2014/main" id="{72AA1C3C-4911-087D-6CA0-B2433A3EF7F7}"/>
              </a:ext>
            </a:extLst>
          </p:cNvPr>
          <p:cNvGraphicFramePr>
            <a:graphicFrameLocks noGrp="1"/>
          </p:cNvGraphicFramePr>
          <p:nvPr>
            <p:extLst>
              <p:ext uri="{D42A27DB-BD31-4B8C-83A1-F6EECF244321}">
                <p14:modId xmlns:p14="http://schemas.microsoft.com/office/powerpoint/2010/main" val="2766511106"/>
              </p:ext>
            </p:extLst>
          </p:nvPr>
        </p:nvGraphicFramePr>
        <p:xfrm>
          <a:off x="-8892" y="1547597"/>
          <a:ext cx="10728000" cy="4673270"/>
        </p:xfrm>
        <a:graphic>
          <a:graphicData uri="http://schemas.openxmlformats.org/drawingml/2006/table">
            <a:tbl>
              <a:tblPr firstRow="1" bandRow="1"/>
              <a:tblGrid>
                <a:gridCol w="3576000">
                  <a:extLst>
                    <a:ext uri="{9D8B030D-6E8A-4147-A177-3AD203B41FA5}">
                      <a16:colId xmlns:a16="http://schemas.microsoft.com/office/drawing/2014/main" val="1990116672"/>
                    </a:ext>
                  </a:extLst>
                </a:gridCol>
                <a:gridCol w="3576000">
                  <a:extLst>
                    <a:ext uri="{9D8B030D-6E8A-4147-A177-3AD203B41FA5}">
                      <a16:colId xmlns:a16="http://schemas.microsoft.com/office/drawing/2014/main" val="132177174"/>
                    </a:ext>
                  </a:extLst>
                </a:gridCol>
                <a:gridCol w="3576000">
                  <a:extLst>
                    <a:ext uri="{9D8B030D-6E8A-4147-A177-3AD203B41FA5}">
                      <a16:colId xmlns:a16="http://schemas.microsoft.com/office/drawing/2014/main" val="3385719514"/>
                    </a:ext>
                  </a:extLst>
                </a:gridCol>
              </a:tblGrid>
              <a:tr h="1038066">
                <a:tc>
                  <a:txBody>
                    <a:bodyPr/>
                    <a:lstStyle/>
                    <a:p>
                      <a:pPr marL="0" algn="l" rtl="0" eaLnBrk="1" fontAlgn="t" latinLnBrk="0" hangingPunct="1">
                        <a:spcBef>
                          <a:spcPts val="0"/>
                        </a:spcBef>
                        <a:spcAft>
                          <a:spcPts val="0"/>
                        </a:spcAft>
                      </a:pP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Without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828272993"/>
                  </a:ext>
                </a:extLst>
              </a:tr>
              <a:tr h="908801">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0.8216</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0.7576</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1179258762"/>
                  </a:ext>
                </a:extLst>
              </a:tr>
              <a:tr h="908801">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0.8213</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0.7365</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2207619041"/>
                  </a:ext>
                </a:extLst>
              </a:tr>
              <a:tr h="908801">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0.5173</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0.6615</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3037982183"/>
                  </a:ext>
                </a:extLst>
              </a:tr>
              <a:tr h="908801">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0.5122</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0.4977</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2278008264"/>
                  </a:ext>
                </a:extLst>
              </a:tr>
            </a:tbl>
          </a:graphicData>
        </a:graphic>
      </p:graphicFrame>
    </p:spTree>
    <p:extLst>
      <p:ext uri="{BB962C8B-B14F-4D97-AF65-F5344CB8AC3E}">
        <p14:creationId xmlns:p14="http://schemas.microsoft.com/office/powerpoint/2010/main" val="30877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458010" y="2031824"/>
            <a:ext cx="9144000" cy="2387600"/>
          </a:xfrm>
          <a:noFill/>
        </p:spPr>
        <p:txBody>
          <a:bodyPr>
            <a:normAutofit/>
          </a:bodyPr>
          <a:lstStyle/>
          <a:p>
            <a:r>
              <a:rPr lang="en-IN" dirty="0">
                <a:latin typeface="Bahnschrift SemiBold" panose="020B0502040204020203" pitchFamily="34" charset="0"/>
                <a:cs typeface="Times New Roman" panose="02020603050405020304" pitchFamily="18" charset="0"/>
              </a:rPr>
              <a:t>A Digression into Basic Machine Learning </a:t>
            </a:r>
          </a:p>
        </p:txBody>
      </p:sp>
      <p:sp>
        <p:nvSpPr>
          <p:cNvPr id="4" name="Rectangle 3">
            <a:extLst>
              <a:ext uri="{FF2B5EF4-FFF2-40B4-BE49-F238E27FC236}">
                <a16:creationId xmlns:a16="http://schemas.microsoft.com/office/drawing/2014/main" id="{B2125CB5-221F-9972-6492-498E2A1181F3}"/>
              </a:ext>
            </a:extLst>
          </p:cNvPr>
          <p:cNvSpPr/>
          <p:nvPr/>
        </p:nvSpPr>
        <p:spPr>
          <a:xfrm>
            <a:off x="14519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884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E2172AAA-8408-830D-5C90-10CC374364A7}"/>
              </a:ext>
            </a:extLst>
          </p:cNvPr>
          <p:cNvSpPr>
            <a:spLocks noGrp="1"/>
          </p:cNvSpPr>
          <p:nvPr>
            <p:ph type="sldNum" sz="quarter" idx="12"/>
          </p:nvPr>
        </p:nvSpPr>
        <p:spPr/>
        <p:txBody>
          <a:bodyPr/>
          <a:lstStyle/>
          <a:p>
            <a:fld id="{CFE4B838-98C0-4603-B9D6-5B8E50BC2E28}" type="slidenum">
              <a:rPr lang="en-IN" smtClean="0"/>
              <a:t>5</a:t>
            </a:fld>
            <a:endParaRPr lang="en-IN" dirty="0"/>
          </a:p>
        </p:txBody>
      </p:sp>
    </p:spTree>
    <p:extLst>
      <p:ext uri="{BB962C8B-B14F-4D97-AF65-F5344CB8AC3E}">
        <p14:creationId xmlns:p14="http://schemas.microsoft.com/office/powerpoint/2010/main" val="1536062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50</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3" y="1939489"/>
            <a:ext cx="6088836" cy="4138914"/>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1" y="1938294"/>
            <a:ext cx="5902062" cy="4138915"/>
          </a:xfrm>
          <a:prstGeom prst="rect">
            <a:avLst/>
          </a:prstGeom>
        </p:spPr>
      </p:pic>
      <p:grpSp>
        <p:nvGrpSpPr>
          <p:cNvPr id="2" name="Group 1">
            <a:extLst>
              <a:ext uri="{FF2B5EF4-FFF2-40B4-BE49-F238E27FC236}">
                <a16:creationId xmlns:a16="http://schemas.microsoft.com/office/drawing/2014/main" id="{060EDEC0-113C-B1FF-BCD9-07CBA7DD113E}"/>
              </a:ext>
            </a:extLst>
          </p:cNvPr>
          <p:cNvGrpSpPr/>
          <p:nvPr/>
        </p:nvGrpSpPr>
        <p:grpSpPr>
          <a:xfrm>
            <a:off x="4051138" y="5717033"/>
            <a:ext cx="7062494" cy="325121"/>
            <a:chOff x="3889091" y="5705458"/>
            <a:chExt cx="7062494" cy="325121"/>
          </a:xfrm>
        </p:grpSpPr>
        <p:sp>
          <p:nvSpPr>
            <p:cNvPr id="7" name="TextBox 6">
              <a:extLst>
                <a:ext uri="{FF2B5EF4-FFF2-40B4-BE49-F238E27FC236}">
                  <a16:creationId xmlns:a16="http://schemas.microsoft.com/office/drawing/2014/main" id="{E34B1745-31F2-CBBA-758C-6165C573946A}"/>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11" name="TextBox 10">
              <a:extLst>
                <a:ext uri="{FF2B5EF4-FFF2-40B4-BE49-F238E27FC236}">
                  <a16:creationId xmlns:a16="http://schemas.microsoft.com/office/drawing/2014/main" id="{3E9A8E11-0AB7-62FF-71A4-5BA743536474}"/>
                </a:ext>
              </a:extLst>
            </p:cNvPr>
            <p:cNvSpPr txBox="1"/>
            <p:nvPr/>
          </p:nvSpPr>
          <p:spPr>
            <a:xfrm>
              <a:off x="10129782"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8053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51</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5364" y="1953534"/>
            <a:ext cx="5944367" cy="4138915"/>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2" y="1953534"/>
            <a:ext cx="6088836" cy="4138915"/>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A078A8BC-BF95-CB5A-A862-34FD524C759F}"/>
              </a:ext>
            </a:extLst>
          </p:cNvPr>
          <p:cNvGrpSpPr/>
          <p:nvPr/>
        </p:nvGrpSpPr>
        <p:grpSpPr>
          <a:xfrm>
            <a:off x="4051138" y="5726683"/>
            <a:ext cx="7062494" cy="328971"/>
            <a:chOff x="3889091" y="5715108"/>
            <a:chExt cx="7062494" cy="328971"/>
          </a:xfrm>
        </p:grpSpPr>
        <p:sp>
          <p:nvSpPr>
            <p:cNvPr id="7" name="TextBox 6">
              <a:extLst>
                <a:ext uri="{FF2B5EF4-FFF2-40B4-BE49-F238E27FC236}">
                  <a16:creationId xmlns:a16="http://schemas.microsoft.com/office/drawing/2014/main" id="{E8003B2C-8F4D-FE23-B6E8-C8FD9C8B4162}"/>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7873726F-8090-443E-9E28-A42D473C4602}"/>
                </a:ext>
              </a:extLst>
            </p:cNvPr>
            <p:cNvSpPr txBox="1"/>
            <p:nvPr/>
          </p:nvSpPr>
          <p:spPr>
            <a:xfrm>
              <a:off x="10129782" y="572860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10235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52</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413" y="1939489"/>
            <a:ext cx="5760116" cy="4138916"/>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25351" y="1964002"/>
            <a:ext cx="5688560" cy="4087500"/>
          </a:xfrm>
          <a:prstGeom prst="rect">
            <a:avLst/>
          </a:prstGeom>
        </p:spPr>
      </p:pic>
    </p:spTree>
    <p:extLst>
      <p:ext uri="{BB962C8B-B14F-4D97-AF65-F5344CB8AC3E}">
        <p14:creationId xmlns:p14="http://schemas.microsoft.com/office/powerpoint/2010/main" val="38594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Random Forest </a:t>
            </a:r>
          </a:p>
        </p:txBody>
      </p:sp>
      <p:sp>
        <p:nvSpPr>
          <p:cNvPr id="9" name="Rectangle 8">
            <a:extLst>
              <a:ext uri="{FF2B5EF4-FFF2-40B4-BE49-F238E27FC236}">
                <a16:creationId xmlns:a16="http://schemas.microsoft.com/office/drawing/2014/main" id="{A49E8B66-443A-3879-C56F-5A0E2136928C}"/>
              </a:ext>
            </a:extLst>
          </p:cNvPr>
          <p:cNvSpPr/>
          <p:nvPr/>
        </p:nvSpPr>
        <p:spPr>
          <a:xfrm>
            <a:off x="-13077" y="1562264"/>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Bookman Old Style" panose="02050604050505020204" pitchFamily="18" charset="0"/>
            </a:endParaRP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53</a:t>
            </a:fld>
            <a:endParaRPr lang="en-IN" dirty="0"/>
          </a:p>
        </p:txBody>
      </p:sp>
      <p:pic>
        <p:nvPicPr>
          <p:cNvPr id="14" name="Picture 13" descr="\documentclass{article}&#10;\usepackage{amsmath}&#10;\setlength{\parindent}{0pt}&#10;\usepackage{xcolor}&#10;\setlength{\textwidth}{400pt}&#10;\usepackage{fontspec}&#10;\usepackage{enumitem}&#10;\setmainfont{Bookman Old Style}&#10;\pagestyle{empty}&#10;\begin{document}&#10;\color{white}&#10;\small{&#10;\begin{itemize}&#10;\item A random forest consists of multiple random decision trees .&#10;\item The trees incorporate two different kinds of randomness. Each tree is initially constructed using a random sample of the source data. Second, to produce the optimal split, a subset of features are chosen at random for each tree.&#10;\item Now a new sample $S_1$ from $S$ is created  by sampling n vectors randomly and independently with replacement.From the d features $d_1$ features are selected independently at random and a classification tree is constructed with $S_1$ as sample and with the $d_1$ features.&#10;\item This process is then repeated( with the value of $d_1$ fixed).Now for a new data point the prediction of all the classification trees are taken into consideration and the final target variable is predicted.&#10;\end{itemize}&#10;}&#10;&#10;&#10;\end{document}" title="IguanaTex Bitmap Display">
            <a:extLst>
              <a:ext uri="{FF2B5EF4-FFF2-40B4-BE49-F238E27FC236}">
                <a16:creationId xmlns:a16="http://schemas.microsoft.com/office/drawing/2014/main" id="{F23B76A4-D28E-22BF-FC91-29C176C9B7B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87324" y="1968498"/>
            <a:ext cx="9783469" cy="3327237"/>
          </a:xfrm>
          <a:prstGeom prst="rect">
            <a:avLst/>
          </a:prstGeom>
        </p:spPr>
      </p:pic>
    </p:spTree>
    <p:extLst>
      <p:ext uri="{BB962C8B-B14F-4D97-AF65-F5344CB8AC3E}">
        <p14:creationId xmlns:p14="http://schemas.microsoft.com/office/powerpoint/2010/main" val="373892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84952" y="15469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Random Forest</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54</a:t>
            </a:fld>
            <a:endParaRPr lang="en-IN" dirty="0"/>
          </a:p>
        </p:txBody>
      </p:sp>
      <p:pic>
        <p:nvPicPr>
          <p:cNvPr id="11" name="Picture 10" descr="\documentclass{article}&#10;\usepackage{amsmath}&#10;\usepackage{xcolor}&#10;\setlength{\textwidth}{400pt}&#10;\usepackage{fontspec}&#10;\setmainfont{Bookman Old Style}&#10;\setlength{\parindent}{0pt}&#10;\pagestyle{empty}&#10;\begin{document}&#10;\color{white}&#10;\small{&#10;One of the major factors in this process is the value of $d_1$ taken and it is necessary to take optimal value of $d_1$ to get better prediction.For that consider the samples $S_1,S_2,\dots ,S_n$ created during the process of productioon of tree.&#10;&#10;Define the out of bag dataset for each of these samples as $\mathcal{O}_i=S\setminus S_i$.Now a sample point $x\in \mathcal{O}_i$  is sent through each of these trees and the error rate is calculated.It is standard to take the initial value of $d_1$ to be $\lfloor \sqrt{d}\rfloor $ and then the value is increased/decreased to find the optimal value.&#10;&#10;In a similar fashion the number of trees created in the random forest is determined.Also the trees created can be both fully grown or pruned. &#10;&#10;&#10;}&#10;&#10;&#10;&#10;\end{document}" title="IguanaTex Bitmap Display">
            <a:extLst>
              <a:ext uri="{FF2B5EF4-FFF2-40B4-BE49-F238E27FC236}">
                <a16:creationId xmlns:a16="http://schemas.microsoft.com/office/drawing/2014/main" id="{8E91CE49-59A7-E2B1-468A-67E8CE10458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606455" y="2772366"/>
            <a:ext cx="10423331" cy="2515106"/>
          </a:xfrm>
          <a:prstGeom prst="rect">
            <a:avLst/>
          </a:prstGeom>
        </p:spPr>
      </p:pic>
    </p:spTree>
    <p:extLst>
      <p:ext uri="{BB962C8B-B14F-4D97-AF65-F5344CB8AC3E}">
        <p14:creationId xmlns:p14="http://schemas.microsoft.com/office/powerpoint/2010/main" val="181599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55</a:t>
            </a:fld>
            <a:endParaRPr lang="en-IN" dirty="0"/>
          </a:p>
        </p:txBody>
      </p:sp>
      <p:graphicFrame>
        <p:nvGraphicFramePr>
          <p:cNvPr id="3" name="Table 2">
            <a:extLst>
              <a:ext uri="{FF2B5EF4-FFF2-40B4-BE49-F238E27FC236}">
                <a16:creationId xmlns:a16="http://schemas.microsoft.com/office/drawing/2014/main" id="{2BEB194A-4CB2-F566-B1EF-42C6E896B82B}"/>
              </a:ext>
            </a:extLst>
          </p:cNvPr>
          <p:cNvGraphicFramePr>
            <a:graphicFrameLocks noGrp="1"/>
          </p:cNvGraphicFramePr>
          <p:nvPr>
            <p:extLst>
              <p:ext uri="{D42A27DB-BD31-4B8C-83A1-F6EECF244321}">
                <p14:modId xmlns:p14="http://schemas.microsoft.com/office/powerpoint/2010/main" val="2583339129"/>
              </p:ext>
            </p:extLst>
          </p:nvPr>
        </p:nvGraphicFramePr>
        <p:xfrm>
          <a:off x="0" y="1547594"/>
          <a:ext cx="10719108" cy="4673270"/>
        </p:xfrm>
        <a:graphic>
          <a:graphicData uri="http://schemas.openxmlformats.org/drawingml/2006/table">
            <a:tbl>
              <a:tblPr firstRow="1" bandRow="1"/>
              <a:tblGrid>
                <a:gridCol w="3573036">
                  <a:extLst>
                    <a:ext uri="{9D8B030D-6E8A-4147-A177-3AD203B41FA5}">
                      <a16:colId xmlns:a16="http://schemas.microsoft.com/office/drawing/2014/main" val="1547187229"/>
                    </a:ext>
                  </a:extLst>
                </a:gridCol>
                <a:gridCol w="3573036">
                  <a:extLst>
                    <a:ext uri="{9D8B030D-6E8A-4147-A177-3AD203B41FA5}">
                      <a16:colId xmlns:a16="http://schemas.microsoft.com/office/drawing/2014/main" val="2330863132"/>
                    </a:ext>
                  </a:extLst>
                </a:gridCol>
                <a:gridCol w="3573036">
                  <a:extLst>
                    <a:ext uri="{9D8B030D-6E8A-4147-A177-3AD203B41FA5}">
                      <a16:colId xmlns:a16="http://schemas.microsoft.com/office/drawing/2014/main" val="1254823636"/>
                    </a:ext>
                  </a:extLst>
                </a:gridCol>
              </a:tblGrid>
              <a:tr h="1016846">
                <a:tc>
                  <a:txBody>
                    <a:bodyPr/>
                    <a:lstStyle/>
                    <a:p>
                      <a:pPr marL="0" algn="l" rtl="0" eaLnBrk="1" fontAlgn="t" latinLnBrk="0" hangingPunct="1">
                        <a:spcBef>
                          <a:spcPts val="0"/>
                        </a:spcBef>
                        <a:spcAft>
                          <a:spcPts val="0"/>
                        </a:spcAft>
                      </a:pP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Without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298235601"/>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0.8207</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0.7602</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3550669684"/>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0.8203</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0.7791</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3898023248"/>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0.5642</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0.6719</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41095585"/>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0.5669</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0.5659</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2143205718"/>
                  </a:ext>
                </a:extLst>
              </a:tr>
            </a:tbl>
          </a:graphicData>
        </a:graphic>
      </p:graphicFrame>
    </p:spTree>
    <p:extLst>
      <p:ext uri="{BB962C8B-B14F-4D97-AF65-F5344CB8AC3E}">
        <p14:creationId xmlns:p14="http://schemas.microsoft.com/office/powerpoint/2010/main" val="16085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56</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3" y="1939489"/>
            <a:ext cx="6088835" cy="4138914"/>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1" y="1938294"/>
            <a:ext cx="5902062" cy="4138914"/>
          </a:xfrm>
          <a:prstGeom prst="rect">
            <a:avLst/>
          </a:prstGeom>
        </p:spPr>
      </p:pic>
      <p:grpSp>
        <p:nvGrpSpPr>
          <p:cNvPr id="2" name="Group 1">
            <a:extLst>
              <a:ext uri="{FF2B5EF4-FFF2-40B4-BE49-F238E27FC236}">
                <a16:creationId xmlns:a16="http://schemas.microsoft.com/office/drawing/2014/main" id="{18995EEC-5F34-2CD0-156F-2EC0439ABEED}"/>
              </a:ext>
            </a:extLst>
          </p:cNvPr>
          <p:cNvGrpSpPr/>
          <p:nvPr/>
        </p:nvGrpSpPr>
        <p:grpSpPr>
          <a:xfrm>
            <a:off x="4051138" y="5726683"/>
            <a:ext cx="7074069" cy="317396"/>
            <a:chOff x="3889091" y="5715108"/>
            <a:chExt cx="7074069" cy="317396"/>
          </a:xfrm>
        </p:grpSpPr>
        <p:sp>
          <p:nvSpPr>
            <p:cNvPr id="7" name="TextBox 6">
              <a:extLst>
                <a:ext uri="{FF2B5EF4-FFF2-40B4-BE49-F238E27FC236}">
                  <a16:creationId xmlns:a16="http://schemas.microsoft.com/office/drawing/2014/main" id="{3D4C90B6-93C7-3FAE-288A-8B3AB7324F86}"/>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11" name="TextBox 10">
              <a:extLst>
                <a:ext uri="{FF2B5EF4-FFF2-40B4-BE49-F238E27FC236}">
                  <a16:creationId xmlns:a16="http://schemas.microsoft.com/office/drawing/2014/main" id="{B2CB8D12-C03A-8402-7905-89F9B8E85D08}"/>
                </a:ext>
              </a:extLst>
            </p:cNvPr>
            <p:cNvSpPr txBox="1"/>
            <p:nvPr/>
          </p:nvSpPr>
          <p:spPr>
            <a:xfrm>
              <a:off x="10141357" y="5717033"/>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36891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57</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5364" y="1972444"/>
            <a:ext cx="5944367" cy="4101095"/>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2" y="1953534"/>
            <a:ext cx="6088836" cy="4138914"/>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77530EC2-0ED0-A0FF-68C3-F42416CB0DA5}"/>
              </a:ext>
            </a:extLst>
          </p:cNvPr>
          <p:cNvGrpSpPr/>
          <p:nvPr/>
        </p:nvGrpSpPr>
        <p:grpSpPr>
          <a:xfrm>
            <a:off x="4085863" y="5717033"/>
            <a:ext cx="7085644" cy="336696"/>
            <a:chOff x="3889091" y="5728608"/>
            <a:chExt cx="7085644" cy="336696"/>
          </a:xfrm>
        </p:grpSpPr>
        <p:sp>
          <p:nvSpPr>
            <p:cNvPr id="7" name="TextBox 6">
              <a:extLst>
                <a:ext uri="{FF2B5EF4-FFF2-40B4-BE49-F238E27FC236}">
                  <a16:creationId xmlns:a16="http://schemas.microsoft.com/office/drawing/2014/main" id="{129A0D4E-DD60-C466-E6C6-3E46A9A14D9E}"/>
                </a:ext>
              </a:extLst>
            </p:cNvPr>
            <p:cNvSpPr txBox="1"/>
            <p:nvPr/>
          </p:nvSpPr>
          <p:spPr>
            <a:xfrm>
              <a:off x="3889091" y="5749833"/>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6D1C6970-4CDC-0EE1-5B79-F28E265E9437}"/>
                </a:ext>
              </a:extLst>
            </p:cNvPr>
            <p:cNvSpPr txBox="1"/>
            <p:nvPr/>
          </p:nvSpPr>
          <p:spPr>
            <a:xfrm>
              <a:off x="10152932" y="572860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65908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58</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413" y="1939489"/>
            <a:ext cx="5760116" cy="4138915"/>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66326" y="1964002"/>
            <a:ext cx="5806610" cy="4087499"/>
          </a:xfrm>
          <a:prstGeom prst="rect">
            <a:avLst/>
          </a:prstGeom>
        </p:spPr>
      </p:pic>
    </p:spTree>
    <p:extLst>
      <p:ext uri="{BB962C8B-B14F-4D97-AF65-F5344CB8AC3E}">
        <p14:creationId xmlns:p14="http://schemas.microsoft.com/office/powerpoint/2010/main" val="335162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Naïve Bayes</a:t>
            </a:r>
            <a:endParaRPr lang="en-US" sz="4400" dirty="0"/>
          </a:p>
        </p:txBody>
      </p:sp>
      <p:sp>
        <p:nvSpPr>
          <p:cNvPr id="9" name="Rectangle 8">
            <a:extLst>
              <a:ext uri="{FF2B5EF4-FFF2-40B4-BE49-F238E27FC236}">
                <a16:creationId xmlns:a16="http://schemas.microsoft.com/office/drawing/2014/main" id="{A49E8B66-443A-3879-C56F-5A0E2136928C}"/>
              </a:ext>
            </a:extLst>
          </p:cNvPr>
          <p:cNvSpPr/>
          <p:nvPr/>
        </p:nvSpPr>
        <p:spPr>
          <a:xfrm>
            <a:off x="0" y="15811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dirty="0">
              <a:latin typeface="Bookman Old Style" panose="02050604050505020204" pitchFamily="18" charset="0"/>
            </a:endParaRP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59</a:t>
            </a:fld>
            <a:endParaRPr lang="en-IN" dirty="0"/>
          </a:p>
        </p:txBody>
      </p:sp>
      <p:pic>
        <p:nvPicPr>
          <p:cNvPr id="10" name="Picture 9" descr="\documentclass{article}&#10;\usepackage{amsmath,amsfonts,amssymb}&#10;\usepackage{xcolor}&#10;\setlength{\textwidth}{400pt}&#10;\usepackage{fontspec}&#10;\setmainfont{Bookman Old Style}&#10;\setlength{\parindent}{0pt}&#10;\pagestyle{empty}&#10;\begin{document}&#10;\color{white}&#10;\small{&#10;\begin{itemize}&#10;\item Naive Bayes is a classifiaction algorithm based on the bayes theorem that assumes independence of features involved in the classification problem.Our main goal is to find $\mathbb{P}(y|x)$ for any given vector $x$ by using the training data.For that purpose the Bayes theorem is used $$\mathbb{P}(y|x)=\frac{\mathbb{P}(x|y)\mathbb{P}(y)}{\mathbb{P}(x)}$$&#10;\item Now $\mathbb{P}(x)$ independent of $y$ and can be estimated from the training set and we can estimate $\mathbb{P}(y)$ by $$\hat{P}(Y=y)=\frac{\sum_{i=1}^{n}I(y_i=y)}{n}$$.&#10;\item Now suppose the features are categorical.Then $$\hat{P}(x(j)=a_j|y=c)=\frac{\sum_{i=1}^{n}I(x_{i,j}=a_j)I(y_i=c)}{\sum_{i=1}^{n}I(y_i=c)}$$.&#10;&#10;\end{itemize}&#10;}&#10;\end{document}" title="IguanaTex Bitmap Display">
            <a:extLst>
              <a:ext uri="{FF2B5EF4-FFF2-40B4-BE49-F238E27FC236}">
                <a16:creationId xmlns:a16="http://schemas.microsoft.com/office/drawing/2014/main" id="{0683BBF7-40AF-2347-0F26-DF4634257B2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2335" y="1804592"/>
            <a:ext cx="9994459" cy="4615482"/>
          </a:xfrm>
          <a:prstGeom prst="rect">
            <a:avLst/>
          </a:prstGeom>
        </p:spPr>
      </p:pic>
    </p:spTree>
    <p:extLst>
      <p:ext uri="{BB962C8B-B14F-4D97-AF65-F5344CB8AC3E}">
        <p14:creationId xmlns:p14="http://schemas.microsoft.com/office/powerpoint/2010/main" val="10395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57883" y="1532169"/>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Bookman Old Style" panose="02050604050505020204" pitchFamily="18" charset="0"/>
              </a:rPr>
              <a:t>Machine learning is an important component of the growing field of data science. Through the use of statistical methods, algorithms are trained to make classifications or predictions, and to uncover key Insights in data mining projects.</a:t>
            </a:r>
          </a:p>
          <a:p>
            <a:r>
              <a:rPr lang="en-US" sz="2000" dirty="0">
                <a:latin typeface="Bookman Old Style" panose="02050604050505020204" pitchFamily="18" charset="0"/>
              </a:rPr>
              <a:t> </a:t>
            </a:r>
          </a:p>
          <a:p>
            <a:r>
              <a:rPr lang="en-US" sz="2000" dirty="0">
                <a:latin typeface="Bookman Old Style" panose="02050604050505020204" pitchFamily="18" charset="0"/>
              </a:rPr>
              <a:t>These insights subsequently drive decision making within applications and businesses.</a:t>
            </a:r>
            <a:endParaRPr lang="en-IN"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What is Machine Learning ?</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6</a:t>
            </a:fld>
            <a:endParaRPr lang="en-IN" dirty="0"/>
          </a:p>
        </p:txBody>
      </p:sp>
    </p:spTree>
    <p:extLst>
      <p:ext uri="{BB962C8B-B14F-4D97-AF65-F5344CB8AC3E}">
        <p14:creationId xmlns:p14="http://schemas.microsoft.com/office/powerpoint/2010/main" val="11835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5902" y="15469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Naïve Bayes</a:t>
            </a:r>
            <a:endParaRPr lang="en-US" sz="4800" dirty="0"/>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60</a:t>
            </a:fld>
            <a:endParaRPr lang="en-IN" dirty="0"/>
          </a:p>
        </p:txBody>
      </p:sp>
      <p:pic>
        <p:nvPicPr>
          <p:cNvPr id="3" name="Picture 2" descr="\documentclass{article}&#10;\usepackage{amsmath,amssymb,amsfonts}&#10;\usepackage{xcolor}&#10;\setlength{\textwidth}{400pt}&#10;\usepackage{fontspec}&#10;\setmainfont{Bookman Old Style}&#10;\setlength{\parindent}{0pt}&#10;\pagestyle{empty}&#10;\begin{document}&#10;\color{white}&#10;\small{&#10;\begin{itemize}&#10;\item Sometimes a smoothing term like Laplace smoothing is added to avoid zero denominator scenario.This gives us the prediction $$P(y=c|x)\propto \hat{P}(y=c)\prod_{j=1}^{d}\hat{P}(x_{i,j}=a_j|y=c)$$&#10;&#10;\item If the features are continuous the model assumes $P(x(j)|y=c)=\mathcal{N}(\mu _{j,c},\sigma _{j,c}^2)$.The parameters of the normal distribution is estimated as $$\mu_{j,c}=\frac{\sum_{i=1}^{n}I(y_i=c)x_{i,j}}{\sum_{i=1}^{n}I(y_i=c)}$$&#10;$$\sigma_{j,c}^2=\frac{\sum_{i=1}^{n}I(y_i=c)(x_{i,j}-\mu_{j,c})^2}{\sum_{i=1}^{n}I(y_i=c)}$$&#10;&#10;\end{itemize}&#10;}&#10;&#10;\end{document}" title="IguanaTex Bitmap Display">
            <a:extLst>
              <a:ext uri="{FF2B5EF4-FFF2-40B4-BE49-F238E27FC236}">
                <a16:creationId xmlns:a16="http://schemas.microsoft.com/office/drawing/2014/main" id="{3CA813A6-7DE8-417B-A743-69F63668F1F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84849" y="1861314"/>
            <a:ext cx="9991316" cy="4018515"/>
          </a:xfrm>
          <a:prstGeom prst="rect">
            <a:avLst/>
          </a:prstGeom>
        </p:spPr>
      </p:pic>
    </p:spTree>
    <p:extLst>
      <p:ext uri="{BB962C8B-B14F-4D97-AF65-F5344CB8AC3E}">
        <p14:creationId xmlns:p14="http://schemas.microsoft.com/office/powerpoint/2010/main" val="217787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61</a:t>
            </a:fld>
            <a:endParaRPr lang="en-IN" dirty="0"/>
          </a:p>
        </p:txBody>
      </p:sp>
      <p:graphicFrame>
        <p:nvGraphicFramePr>
          <p:cNvPr id="3" name="Table 2">
            <a:extLst>
              <a:ext uri="{FF2B5EF4-FFF2-40B4-BE49-F238E27FC236}">
                <a16:creationId xmlns:a16="http://schemas.microsoft.com/office/drawing/2014/main" id="{3D9139B6-70F2-751C-73D7-349ADC5B54D0}"/>
              </a:ext>
            </a:extLst>
          </p:cNvPr>
          <p:cNvGraphicFramePr>
            <a:graphicFrameLocks noGrp="1"/>
          </p:cNvGraphicFramePr>
          <p:nvPr>
            <p:extLst>
              <p:ext uri="{D42A27DB-BD31-4B8C-83A1-F6EECF244321}">
                <p14:modId xmlns:p14="http://schemas.microsoft.com/office/powerpoint/2010/main" val="2336970943"/>
              </p:ext>
            </p:extLst>
          </p:nvPr>
        </p:nvGraphicFramePr>
        <p:xfrm>
          <a:off x="-8892" y="1547594"/>
          <a:ext cx="10728000" cy="4673270"/>
        </p:xfrm>
        <a:graphic>
          <a:graphicData uri="http://schemas.openxmlformats.org/drawingml/2006/table">
            <a:tbl>
              <a:tblPr firstRow="1" bandRow="1"/>
              <a:tblGrid>
                <a:gridCol w="3576000">
                  <a:extLst>
                    <a:ext uri="{9D8B030D-6E8A-4147-A177-3AD203B41FA5}">
                      <a16:colId xmlns:a16="http://schemas.microsoft.com/office/drawing/2014/main" val="1327109380"/>
                    </a:ext>
                  </a:extLst>
                </a:gridCol>
                <a:gridCol w="3576000">
                  <a:extLst>
                    <a:ext uri="{9D8B030D-6E8A-4147-A177-3AD203B41FA5}">
                      <a16:colId xmlns:a16="http://schemas.microsoft.com/office/drawing/2014/main" val="36654878"/>
                    </a:ext>
                  </a:extLst>
                </a:gridCol>
                <a:gridCol w="3576000">
                  <a:extLst>
                    <a:ext uri="{9D8B030D-6E8A-4147-A177-3AD203B41FA5}">
                      <a16:colId xmlns:a16="http://schemas.microsoft.com/office/drawing/2014/main" val="926893556"/>
                    </a:ext>
                  </a:extLst>
                </a:gridCol>
              </a:tblGrid>
              <a:tr h="1016846">
                <a:tc>
                  <a:txBody>
                    <a:bodyPr/>
                    <a:lstStyle/>
                    <a:p>
                      <a:pPr marL="0" algn="l" rtl="0" eaLnBrk="1" fontAlgn="t" latinLnBrk="0" hangingPunct="1">
                        <a:spcBef>
                          <a:spcPts val="0"/>
                        </a:spcBef>
                        <a:spcAft>
                          <a:spcPts val="0"/>
                        </a:spcAft>
                      </a:pP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Without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588611846"/>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0.7974</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700" b="0" i="0" u="none" strike="noStrike" dirty="0">
                          <a:effectLst/>
                          <a:latin typeface="Arial" panose="020B0604020202020204" pitchFamily="34" charset="0"/>
                        </a:rPr>
                        <a:t>0.6945</a:t>
                      </a:r>
                    </a:p>
                    <a:p>
                      <a:pPr marL="0" algn="l" rtl="0" eaLnBrk="1" fontAlgn="t" latinLnBrk="0" hangingPunct="1">
                        <a:spcBef>
                          <a:spcPts val="0"/>
                        </a:spcBef>
                        <a:spcAft>
                          <a:spcPts val="0"/>
                        </a:spcAft>
                      </a:pP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4239206225"/>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0.7955</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700" b="0" i="0" u="none" strike="noStrike" dirty="0">
                          <a:effectLst/>
                          <a:latin typeface="Arial" panose="020B0604020202020204" pitchFamily="34" charset="0"/>
                        </a:rPr>
                        <a:t>0.7440</a:t>
                      </a:r>
                    </a:p>
                    <a:p>
                      <a:pPr marL="0" algn="l" rtl="0" eaLnBrk="1" fontAlgn="t" latinLnBrk="0" hangingPunct="1">
                        <a:spcBef>
                          <a:spcPts val="0"/>
                        </a:spcBef>
                        <a:spcAft>
                          <a:spcPts val="0"/>
                        </a:spcAft>
                      </a:pP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1170315396"/>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0.4821</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0.4735</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3163672320"/>
                  </a:ext>
                </a:extLst>
              </a:tr>
              <a:tr h="914106">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0.4897</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0.4808</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57840140"/>
                  </a:ext>
                </a:extLst>
              </a:tr>
            </a:tbl>
          </a:graphicData>
        </a:graphic>
      </p:graphicFrame>
    </p:spTree>
    <p:extLst>
      <p:ext uri="{BB962C8B-B14F-4D97-AF65-F5344CB8AC3E}">
        <p14:creationId xmlns:p14="http://schemas.microsoft.com/office/powerpoint/2010/main" val="19829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62</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4" y="1939489"/>
            <a:ext cx="6088833" cy="4138913"/>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1" y="1938294"/>
            <a:ext cx="5902061" cy="4138913"/>
          </a:xfrm>
          <a:prstGeom prst="rect">
            <a:avLst/>
          </a:prstGeom>
        </p:spPr>
      </p:pic>
      <p:grpSp>
        <p:nvGrpSpPr>
          <p:cNvPr id="2" name="Group 1">
            <a:extLst>
              <a:ext uri="{FF2B5EF4-FFF2-40B4-BE49-F238E27FC236}">
                <a16:creationId xmlns:a16="http://schemas.microsoft.com/office/drawing/2014/main" id="{43439EF3-0420-8EC2-3972-24404BFCEEBB}"/>
              </a:ext>
            </a:extLst>
          </p:cNvPr>
          <p:cNvGrpSpPr/>
          <p:nvPr/>
        </p:nvGrpSpPr>
        <p:grpSpPr>
          <a:xfrm>
            <a:off x="4051138" y="5717033"/>
            <a:ext cx="7074069" cy="325121"/>
            <a:chOff x="3889091" y="5705458"/>
            <a:chExt cx="7074069" cy="325121"/>
          </a:xfrm>
        </p:grpSpPr>
        <p:sp>
          <p:nvSpPr>
            <p:cNvPr id="4" name="TextBox 3">
              <a:extLst>
                <a:ext uri="{FF2B5EF4-FFF2-40B4-BE49-F238E27FC236}">
                  <a16:creationId xmlns:a16="http://schemas.microsoft.com/office/drawing/2014/main" id="{5B14EEAE-7B85-A09C-2BA0-F3BDE1650FA5}"/>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7" name="TextBox 6">
              <a:extLst>
                <a:ext uri="{FF2B5EF4-FFF2-40B4-BE49-F238E27FC236}">
                  <a16:creationId xmlns:a16="http://schemas.microsoft.com/office/drawing/2014/main" id="{DD6543F2-5969-4B9E-4A47-B602D9592276}"/>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266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63</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5364" y="1972444"/>
            <a:ext cx="5944366" cy="4101094"/>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2" y="1953534"/>
            <a:ext cx="6088835" cy="4138913"/>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9D08C15C-B8EC-F301-8886-2F48FCDB5E47}"/>
              </a:ext>
            </a:extLst>
          </p:cNvPr>
          <p:cNvGrpSpPr/>
          <p:nvPr/>
        </p:nvGrpSpPr>
        <p:grpSpPr>
          <a:xfrm>
            <a:off x="4051138" y="5717033"/>
            <a:ext cx="7120369" cy="325121"/>
            <a:chOff x="3889091" y="5705458"/>
            <a:chExt cx="7120369" cy="325121"/>
          </a:xfrm>
        </p:grpSpPr>
        <p:sp>
          <p:nvSpPr>
            <p:cNvPr id="7" name="TextBox 6">
              <a:extLst>
                <a:ext uri="{FF2B5EF4-FFF2-40B4-BE49-F238E27FC236}">
                  <a16:creationId xmlns:a16="http://schemas.microsoft.com/office/drawing/2014/main" id="{CD920558-628C-1E48-79F9-64DA81E1121D}"/>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1757DD54-6E4F-4EE4-657D-676C5B640D75}"/>
                </a:ext>
              </a:extLst>
            </p:cNvPr>
            <p:cNvSpPr txBox="1"/>
            <p:nvPr/>
          </p:nvSpPr>
          <p:spPr>
            <a:xfrm>
              <a:off x="101876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46629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64</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07" y="1939489"/>
            <a:ext cx="5760114" cy="4138914"/>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1456" y="1964002"/>
            <a:ext cx="5688560" cy="4087499"/>
          </a:xfrm>
          <a:prstGeom prst="rect">
            <a:avLst/>
          </a:prstGeom>
        </p:spPr>
      </p:pic>
    </p:spTree>
    <p:extLst>
      <p:ext uri="{BB962C8B-B14F-4D97-AF65-F5344CB8AC3E}">
        <p14:creationId xmlns:p14="http://schemas.microsoft.com/office/powerpoint/2010/main" val="311623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K-Nearest Neighbours</a:t>
            </a:r>
            <a:endParaRPr lang="en-US" sz="4400" dirty="0"/>
          </a:p>
        </p:txBody>
      </p:sp>
      <p:sp>
        <p:nvSpPr>
          <p:cNvPr id="9" name="Rectangle 8">
            <a:extLst>
              <a:ext uri="{FF2B5EF4-FFF2-40B4-BE49-F238E27FC236}">
                <a16:creationId xmlns:a16="http://schemas.microsoft.com/office/drawing/2014/main" id="{A49E8B66-443A-3879-C56F-5A0E2136928C}"/>
              </a:ext>
            </a:extLst>
          </p:cNvPr>
          <p:cNvSpPr/>
          <p:nvPr/>
        </p:nvSpPr>
        <p:spPr>
          <a:xfrm>
            <a:off x="0" y="1581100"/>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dirty="0">
              <a:latin typeface="Bookman Old Style" panose="02050604050505020204" pitchFamily="18" charset="0"/>
            </a:endParaRP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65</a:t>
            </a:fld>
            <a:endParaRPr lang="en-IN" dirty="0"/>
          </a:p>
        </p:txBody>
      </p:sp>
      <p:pic>
        <p:nvPicPr>
          <p:cNvPr id="11" name="Picture 10" descr="\documentclass{article}&#10;\usepackage{amsmath,amsfonts,amssymb}&#10;\usepackage{xcolor}&#10;\setlength{\textwidth}{400pt}&#10;\usepackage{fontspec}&#10;\setmainfont{Bookman Old Style}&#10;\setlength{\parindent}{0pt}&#10;\pagestyle{empty}&#10;\begin{document}&#10;\color{white}&#10;\small{&#10;\begin{itemize}&#10;\item k-NN is a very simple classification model.Let $P$ be the target point to be classified for which values of various features are known. $k$ nearest neighbours of $P$ are found from the dataset based on some fixed metric defined on the feature space, and $P$ is assigned the most frequent class among these $k$ neighbours. &#10;\item Since the algorithm is sensitive to the local structure of data, the choice of metric and the neighbour order (i.e. the value of $k$) based on the sample size $n$, become highly significant. Generally, larger values of $k$ reduce the effect of the noise or irrelevant features on the prediction, but make boundaries between classes less distinct.&#10;\item The basic technique of “majority voting” is not good enough in situations of extreme class imbalance because the points of the majority class dominate the prediction merely because they tend to be common among the $k$ neighbours due to their large number.&#10;\end{itemize}&#10;}&#10;&#10;&#10;&#10;\end{document}" title="IguanaTex Bitmap Display">
            <a:extLst>
              <a:ext uri="{FF2B5EF4-FFF2-40B4-BE49-F238E27FC236}">
                <a16:creationId xmlns:a16="http://schemas.microsoft.com/office/drawing/2014/main" id="{AE755FDA-DBFC-AD48-C177-F9865DF6223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5250" y="2160446"/>
            <a:ext cx="10000741" cy="3536231"/>
          </a:xfrm>
          <a:prstGeom prst="rect">
            <a:avLst/>
          </a:prstGeom>
        </p:spPr>
      </p:pic>
    </p:spTree>
    <p:extLst>
      <p:ext uri="{BB962C8B-B14F-4D97-AF65-F5344CB8AC3E}">
        <p14:creationId xmlns:p14="http://schemas.microsoft.com/office/powerpoint/2010/main" val="408827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K-Nearest Neighbours</a:t>
            </a:r>
            <a:endParaRPr lang="en-US" sz="4800" dirty="0"/>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66</a:t>
            </a:fld>
            <a:endParaRPr lang="en-IN" dirty="0"/>
          </a:p>
        </p:txBody>
      </p:sp>
      <p:pic>
        <p:nvPicPr>
          <p:cNvPr id="7" name="Picture 6">
            <a:extLst>
              <a:ext uri="{FF2B5EF4-FFF2-40B4-BE49-F238E27FC236}">
                <a16:creationId xmlns:a16="http://schemas.microsoft.com/office/drawing/2014/main" id="{64845439-4D34-41C4-36AB-6D308F3EE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0" y="1600200"/>
            <a:ext cx="5962650" cy="5159986"/>
          </a:xfrm>
          <a:prstGeom prst="rect">
            <a:avLst/>
          </a:prstGeom>
        </p:spPr>
      </p:pic>
    </p:spTree>
    <p:extLst>
      <p:ext uri="{BB962C8B-B14F-4D97-AF65-F5344CB8AC3E}">
        <p14:creationId xmlns:p14="http://schemas.microsoft.com/office/powerpoint/2010/main" val="173326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67</a:t>
            </a:fld>
            <a:endParaRPr lang="en-IN" dirty="0"/>
          </a:p>
        </p:txBody>
      </p:sp>
      <p:graphicFrame>
        <p:nvGraphicFramePr>
          <p:cNvPr id="3" name="Table 2">
            <a:extLst>
              <a:ext uri="{FF2B5EF4-FFF2-40B4-BE49-F238E27FC236}">
                <a16:creationId xmlns:a16="http://schemas.microsoft.com/office/drawing/2014/main" id="{085A9AA5-ACA3-240B-79C1-82D7381BAA42}"/>
              </a:ext>
            </a:extLst>
          </p:cNvPr>
          <p:cNvGraphicFramePr>
            <a:graphicFrameLocks noGrp="1"/>
          </p:cNvGraphicFramePr>
          <p:nvPr>
            <p:extLst>
              <p:ext uri="{D42A27DB-BD31-4B8C-83A1-F6EECF244321}">
                <p14:modId xmlns:p14="http://schemas.microsoft.com/office/powerpoint/2010/main" val="2927009172"/>
              </p:ext>
            </p:extLst>
          </p:nvPr>
        </p:nvGraphicFramePr>
        <p:xfrm>
          <a:off x="-12374" y="1547596"/>
          <a:ext cx="10728000" cy="4673273"/>
        </p:xfrm>
        <a:graphic>
          <a:graphicData uri="http://schemas.openxmlformats.org/drawingml/2006/table">
            <a:tbl>
              <a:tblPr firstRow="1" bandRow="1"/>
              <a:tblGrid>
                <a:gridCol w="3576000">
                  <a:extLst>
                    <a:ext uri="{9D8B030D-6E8A-4147-A177-3AD203B41FA5}">
                      <a16:colId xmlns:a16="http://schemas.microsoft.com/office/drawing/2014/main" val="2715226106"/>
                    </a:ext>
                  </a:extLst>
                </a:gridCol>
                <a:gridCol w="3576000">
                  <a:extLst>
                    <a:ext uri="{9D8B030D-6E8A-4147-A177-3AD203B41FA5}">
                      <a16:colId xmlns:a16="http://schemas.microsoft.com/office/drawing/2014/main" val="2224883389"/>
                    </a:ext>
                  </a:extLst>
                </a:gridCol>
                <a:gridCol w="3576000">
                  <a:extLst>
                    <a:ext uri="{9D8B030D-6E8A-4147-A177-3AD203B41FA5}">
                      <a16:colId xmlns:a16="http://schemas.microsoft.com/office/drawing/2014/main" val="3633972078"/>
                    </a:ext>
                  </a:extLst>
                </a:gridCol>
              </a:tblGrid>
              <a:tr h="1016845">
                <a:tc>
                  <a:txBody>
                    <a:bodyPr/>
                    <a:lstStyle/>
                    <a:p>
                      <a:pPr marL="0" algn="l" rtl="0" eaLnBrk="1" fontAlgn="t" latinLnBrk="0" hangingPunct="1">
                        <a:spcBef>
                          <a:spcPts val="0"/>
                        </a:spcBef>
                        <a:spcAft>
                          <a:spcPts val="0"/>
                        </a:spcAft>
                      </a:pP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Without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tc>
                  <a:txBody>
                    <a:bodyPr/>
                    <a:lstStyle/>
                    <a:p>
                      <a:pPr marL="0" algn="ctr" rtl="0" eaLnBrk="1" fontAlgn="t" latinLnBrk="0" hangingPunct="1">
                        <a:spcBef>
                          <a:spcPts val="0"/>
                        </a:spcBef>
                        <a:spcAft>
                          <a:spcPts val="0"/>
                        </a:spcAft>
                      </a:pPr>
                      <a:endParaRPr lang="en-IN" sz="17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IN" sz="2600" b="1" i="0" u="none" strike="noStrike" kern="1200" dirty="0">
                          <a:solidFill>
                            <a:srgbClr val="FFFFFF"/>
                          </a:solidFill>
                          <a:effectLst/>
                          <a:latin typeface="Calibri" panose="020F0502020204030204" pitchFamily="34" charset="0"/>
                        </a:rPr>
                        <a:t>With SMOTE</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886251321"/>
                  </a:ext>
                </a:extLst>
              </a:tr>
              <a:tr h="914107">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0.8200</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0.7759</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4291375646"/>
                  </a:ext>
                </a:extLst>
              </a:tr>
              <a:tr h="914107">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Accuracy</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0.8068</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0.6925</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3727738272"/>
                  </a:ext>
                </a:extLst>
              </a:tr>
              <a:tr h="914107">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Train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0.6235</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0.7286</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781268972"/>
                  </a:ext>
                </a:extLst>
              </a:tr>
              <a:tr h="914107">
                <a:tc>
                  <a:txBody>
                    <a:bodyPr/>
                    <a:lstStyle/>
                    <a:p>
                      <a:pPr marL="0" algn="l" rtl="0" eaLnBrk="1" fontAlgn="t" latinLnBrk="0" hangingPunct="1">
                        <a:spcBef>
                          <a:spcPts val="0"/>
                        </a:spcBef>
                        <a:spcAft>
                          <a:spcPts val="0"/>
                        </a:spcAft>
                      </a:pPr>
                      <a:r>
                        <a:rPr lang="en-IN" sz="1700" b="0" i="0" u="none" strike="noStrike" kern="1200" dirty="0">
                          <a:solidFill>
                            <a:srgbClr val="000000"/>
                          </a:solidFill>
                          <a:effectLst/>
                          <a:latin typeface="Calibri" panose="020F0502020204030204" pitchFamily="34" charset="0"/>
                        </a:rPr>
                        <a:t>Test Area Ratio</a:t>
                      </a:r>
                      <a:endParaRPr lang="en-IN" sz="1700" b="0" i="0" u="none" strike="noStrike" dirty="0">
                        <a:effectLst/>
                        <a:latin typeface="Arial" panose="020B0604020202020204" pitchFamily="34" charset="0"/>
                      </a:endParaRP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0.5011</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IN" sz="1700" b="0" i="0" u="none" strike="noStrike" dirty="0">
                          <a:effectLst/>
                          <a:latin typeface="Arial" panose="020B0604020202020204" pitchFamily="34" charset="0"/>
                        </a:rPr>
                        <a:t>0.4765</a:t>
                      </a:r>
                    </a:p>
                  </a:txBody>
                  <a:tcPr marL="85137" marR="85137" marT="42569" marB="4256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8"/>
                    </a:solidFill>
                  </a:tcPr>
                </a:tc>
                <a:extLst>
                  <a:ext uri="{0D108BD9-81ED-4DB2-BD59-A6C34878D82A}">
                    <a16:rowId xmlns:a16="http://schemas.microsoft.com/office/drawing/2014/main" val="2471192537"/>
                  </a:ext>
                </a:extLst>
              </a:tr>
            </a:tbl>
          </a:graphicData>
        </a:graphic>
      </p:graphicFrame>
    </p:spTree>
    <p:extLst>
      <p:ext uri="{BB962C8B-B14F-4D97-AF65-F5344CB8AC3E}">
        <p14:creationId xmlns:p14="http://schemas.microsoft.com/office/powerpoint/2010/main" val="389978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68</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4" y="1939489"/>
            <a:ext cx="6088833" cy="4138912"/>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2" y="1938294"/>
            <a:ext cx="5902059" cy="4138913"/>
          </a:xfrm>
          <a:prstGeom prst="rect">
            <a:avLst/>
          </a:prstGeom>
        </p:spPr>
      </p:pic>
      <p:grpSp>
        <p:nvGrpSpPr>
          <p:cNvPr id="2" name="Group 1">
            <a:extLst>
              <a:ext uri="{FF2B5EF4-FFF2-40B4-BE49-F238E27FC236}">
                <a16:creationId xmlns:a16="http://schemas.microsoft.com/office/drawing/2014/main" id="{396353FE-FB36-9480-FFE9-66219421BDE0}"/>
              </a:ext>
            </a:extLst>
          </p:cNvPr>
          <p:cNvGrpSpPr/>
          <p:nvPr/>
        </p:nvGrpSpPr>
        <p:grpSpPr>
          <a:xfrm>
            <a:off x="4051138" y="5717033"/>
            <a:ext cx="7074069" cy="325121"/>
            <a:chOff x="3889091" y="5705458"/>
            <a:chExt cx="7074069" cy="325121"/>
          </a:xfrm>
        </p:grpSpPr>
        <p:sp>
          <p:nvSpPr>
            <p:cNvPr id="4" name="TextBox 3">
              <a:extLst>
                <a:ext uri="{FF2B5EF4-FFF2-40B4-BE49-F238E27FC236}">
                  <a16:creationId xmlns:a16="http://schemas.microsoft.com/office/drawing/2014/main" id="{68DF3A58-5285-D31C-741D-6852CD5BE36F}"/>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7" name="TextBox 6">
              <a:extLst>
                <a:ext uri="{FF2B5EF4-FFF2-40B4-BE49-F238E27FC236}">
                  <a16:creationId xmlns:a16="http://schemas.microsoft.com/office/drawing/2014/main" id="{A3FB5BFB-75D8-174E-1FC8-84DB9C2F582F}"/>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37305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69</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5364" y="2000154"/>
            <a:ext cx="5944365" cy="4045674"/>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3" y="1953534"/>
            <a:ext cx="6088833" cy="4138913"/>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68552EB5-44E8-AC7C-3975-AE130E7174AF}"/>
              </a:ext>
            </a:extLst>
          </p:cNvPr>
          <p:cNvGrpSpPr/>
          <p:nvPr/>
        </p:nvGrpSpPr>
        <p:grpSpPr>
          <a:xfrm>
            <a:off x="4051138" y="5693883"/>
            <a:ext cx="7074069" cy="348271"/>
            <a:chOff x="3889091" y="5682308"/>
            <a:chExt cx="7074069" cy="348271"/>
          </a:xfrm>
        </p:grpSpPr>
        <p:sp>
          <p:nvSpPr>
            <p:cNvPr id="7" name="TextBox 6">
              <a:extLst>
                <a:ext uri="{FF2B5EF4-FFF2-40B4-BE49-F238E27FC236}">
                  <a16:creationId xmlns:a16="http://schemas.microsoft.com/office/drawing/2014/main" id="{4EA6A29E-A6AC-90B9-7CC7-80AE0E376CFF}"/>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2DE1C177-2B57-741D-EC68-444A9377F9CE}"/>
                </a:ext>
              </a:extLst>
            </p:cNvPr>
            <p:cNvSpPr txBox="1"/>
            <p:nvPr/>
          </p:nvSpPr>
          <p:spPr>
            <a:xfrm>
              <a:off x="10141357" y="568230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13942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Data Processing in Machine Learning</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Bookman Old Style" panose="02050604050505020204" pitchFamily="18" charset="0"/>
              </a:rPr>
              <a:t>The main steps involved in data processing are:</a:t>
            </a:r>
          </a:p>
          <a:p>
            <a:endParaRPr lang="en-US" sz="2000" dirty="0">
              <a:latin typeface="Bookman Old Style" panose="02050604050505020204" pitchFamily="18" charset="0"/>
            </a:endParaRPr>
          </a:p>
          <a:p>
            <a:pPr marL="457200" indent="-457200">
              <a:buFont typeface="+mj-lt"/>
              <a:buAutoNum type="arabicPeriod"/>
            </a:pPr>
            <a:r>
              <a:rPr lang="en-US" sz="2000" dirty="0">
                <a:latin typeface="Bookman Old Style" panose="02050604050505020204" pitchFamily="18" charset="0"/>
              </a:rPr>
              <a:t>Data cleaning: This step involves identifying and removing any missing, duplicate, or irrelevant data.</a:t>
            </a:r>
          </a:p>
          <a:p>
            <a:pPr marL="457200" indent="-457200">
              <a:buFont typeface="+mj-lt"/>
              <a:buAutoNum type="arabicPeriod"/>
            </a:pPr>
            <a:endParaRPr lang="en-US" sz="2000" dirty="0">
              <a:latin typeface="Bookman Old Style" panose="02050604050505020204" pitchFamily="18" charset="0"/>
            </a:endParaRPr>
          </a:p>
          <a:p>
            <a:pPr marL="457200" indent="-457200">
              <a:buFont typeface="+mj-lt"/>
              <a:buAutoNum type="arabicPeriod"/>
            </a:pPr>
            <a:r>
              <a:rPr lang="en-US" sz="2000" dirty="0">
                <a:latin typeface="Bookman Old Style" panose="02050604050505020204" pitchFamily="18" charset="0"/>
              </a:rPr>
              <a:t>Data transformation: This step involves converting the data into a format that is suitable for modeling. This can involve normalizing the data, converting categorical data Into numerical data, and reducing the dimensionality of the data.</a:t>
            </a:r>
          </a:p>
          <a:p>
            <a:pPr marL="457200" indent="-457200">
              <a:buFont typeface="+mj-lt"/>
              <a:buAutoNum type="arabicPeriod"/>
            </a:pPr>
            <a:endParaRPr lang="en-US" sz="2000" dirty="0">
              <a:latin typeface="Bookman Old Style" panose="02050604050505020204" pitchFamily="18" charset="0"/>
            </a:endParaRPr>
          </a:p>
          <a:p>
            <a:pPr marL="457200" indent="-457200">
              <a:buFont typeface="+mj-lt"/>
              <a:buAutoNum type="arabicPeriod"/>
            </a:pPr>
            <a:r>
              <a:rPr lang="en-US" sz="2000" dirty="0">
                <a:latin typeface="Bookman Old Style" panose="02050604050505020204" pitchFamily="18" charset="0"/>
              </a:rPr>
              <a:t>Data preparation: This step involves splitting the data into training and testing datasets. The training dataset Is used to train the ML model, while the testing dataset is used to evaluate the performance of the model.</a:t>
            </a:r>
          </a:p>
        </p:txBody>
      </p:sp>
      <p:sp>
        <p:nvSpPr>
          <p:cNvPr id="2" name="Slide Number Placeholder 1">
            <a:extLst>
              <a:ext uri="{FF2B5EF4-FFF2-40B4-BE49-F238E27FC236}">
                <a16:creationId xmlns:a16="http://schemas.microsoft.com/office/drawing/2014/main" id="{86572C83-F302-A779-668A-997A5119D824}"/>
              </a:ext>
            </a:extLst>
          </p:cNvPr>
          <p:cNvSpPr>
            <a:spLocks noGrp="1"/>
          </p:cNvSpPr>
          <p:nvPr>
            <p:ph type="sldNum" sz="quarter" idx="12"/>
          </p:nvPr>
        </p:nvSpPr>
        <p:spPr/>
        <p:txBody>
          <a:bodyPr/>
          <a:lstStyle/>
          <a:p>
            <a:fld id="{CFE4B838-98C0-4603-B9D6-5B8E50BC2E28}" type="slidenum">
              <a:rPr lang="en-IN" smtClean="0"/>
              <a:t>7</a:t>
            </a:fld>
            <a:endParaRPr lang="en-IN" dirty="0"/>
          </a:p>
        </p:txBody>
      </p:sp>
    </p:spTree>
    <p:extLst>
      <p:ext uri="{BB962C8B-B14F-4D97-AF65-F5344CB8AC3E}">
        <p14:creationId xmlns:p14="http://schemas.microsoft.com/office/powerpoint/2010/main" val="20110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70</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700" y="1939489"/>
            <a:ext cx="5760114" cy="4138915"/>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24471" y="1990904"/>
            <a:ext cx="5688560" cy="4087500"/>
          </a:xfrm>
          <a:prstGeom prst="rect">
            <a:avLst/>
          </a:prstGeom>
        </p:spPr>
      </p:pic>
    </p:spTree>
    <p:extLst>
      <p:ext uri="{BB962C8B-B14F-4D97-AF65-F5344CB8AC3E}">
        <p14:creationId xmlns:p14="http://schemas.microsoft.com/office/powerpoint/2010/main" val="2531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Logistic Regression</a:t>
            </a:r>
            <a:endParaRPr lang="en-US" sz="4400" dirty="0"/>
          </a:p>
        </p:txBody>
      </p:sp>
      <p:sp>
        <p:nvSpPr>
          <p:cNvPr id="9" name="Rectangle 8">
            <a:extLst>
              <a:ext uri="{FF2B5EF4-FFF2-40B4-BE49-F238E27FC236}">
                <a16:creationId xmlns:a16="http://schemas.microsoft.com/office/drawing/2014/main" id="{A49E8B66-443A-3879-C56F-5A0E2136928C}"/>
              </a:ext>
            </a:extLst>
          </p:cNvPr>
          <p:cNvSpPr/>
          <p:nvPr/>
        </p:nvSpPr>
        <p:spPr>
          <a:xfrm>
            <a:off x="0" y="1609091"/>
            <a:ext cx="10728000" cy="4611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dirty="0">
              <a:latin typeface="Bookman Old Style" panose="02050604050505020204" pitchFamily="18" charset="0"/>
            </a:endParaRPr>
          </a:p>
        </p:txBody>
      </p:sp>
      <p:sp>
        <p:nvSpPr>
          <p:cNvPr id="3" name="Slide Number Placeholder 2">
            <a:extLst>
              <a:ext uri="{FF2B5EF4-FFF2-40B4-BE49-F238E27FC236}">
                <a16:creationId xmlns:a16="http://schemas.microsoft.com/office/drawing/2014/main" id="{E506E686-4472-6A9B-DC49-D0B58AD988E2}"/>
              </a:ext>
            </a:extLst>
          </p:cNvPr>
          <p:cNvSpPr>
            <a:spLocks noGrp="1"/>
          </p:cNvSpPr>
          <p:nvPr>
            <p:ph type="sldNum" sz="quarter" idx="12"/>
          </p:nvPr>
        </p:nvSpPr>
        <p:spPr>
          <a:xfrm>
            <a:off x="8610600" y="6356350"/>
            <a:ext cx="2743200" cy="365125"/>
          </a:xfrm>
        </p:spPr>
        <p:txBody>
          <a:bodyPr/>
          <a:lstStyle/>
          <a:p>
            <a:fld id="{CFE4B838-98C0-4603-B9D6-5B8E50BC2E28}" type="slidenum">
              <a:rPr lang="en-IN" smtClean="0"/>
              <a:t>71</a:t>
            </a:fld>
            <a:endParaRPr lang="en-IN" dirty="0"/>
          </a:p>
        </p:txBody>
      </p:sp>
      <p:pic>
        <p:nvPicPr>
          <p:cNvPr id="7" name="Picture 6" descr="\documentclass{article}&#10;\usepackage{amsmath,amsfonts,amssymb}&#10;\usepackage{xcolor}&#10;\setlength{\textwidth}{400pt}&#10;\usepackage{fontspec}&#10;\setmainfont{Bookman Old Style}&#10;\setlength{\parindent}{0pt}&#10;\pagestyle{empty}&#10;\begin{document}&#10;\color{white}&#10;\small{&#10;\begin{itemize}&#10;\item In Logistic Regression,we model $p$, the predicted risk probability for any cardholder, as a function of its various feature values and the best fit for $p$ is obtained in the form of the equation:&#10;$$p_{\theta }(x) = \frac{1}{1 + e^{- \theta^t x}}$$&#10;\item Here $\theta $ is a vector of coefficients to be determined through regression.Sometimes a constant $b$ called bias is also added to $p$.&#10;We define &#10;$$\mathbb{P}(y_i=1|x_i;\theta)=p_{\theta }(x)$$&#10;$$\mathbb{P}(y_i=0|x_i;\theta)=1-p_{\theta}(x)$$&#10;So&#10;$$\mathbb{P}(y|x;\theta)=\left[ p_{\theta}(x) \right]^{y}\left[ 1-p_{\theta}(x) \right]^{1-y}$$&#10;\end{itemize}&#10;}&#10;\end{document}" title="IguanaTex Bitmap Display">
            <a:extLst>
              <a:ext uri="{FF2B5EF4-FFF2-40B4-BE49-F238E27FC236}">
                <a16:creationId xmlns:a16="http://schemas.microsoft.com/office/drawing/2014/main" id="{C48A7AFE-E7B9-985C-38B0-0DEC29418D1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33350" y="2255696"/>
            <a:ext cx="10000743" cy="3704321"/>
          </a:xfrm>
          <a:prstGeom prst="rect">
            <a:avLst/>
          </a:prstGeom>
        </p:spPr>
      </p:pic>
    </p:spTree>
    <p:extLst>
      <p:ext uri="{BB962C8B-B14F-4D97-AF65-F5344CB8AC3E}">
        <p14:creationId xmlns:p14="http://schemas.microsoft.com/office/powerpoint/2010/main" val="6887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65902" y="1546963"/>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Logistic Regression</a:t>
            </a:r>
            <a:endParaRPr lang="en-US" sz="4800" dirty="0"/>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72</a:t>
            </a:fld>
            <a:endParaRPr lang="en-IN" dirty="0"/>
          </a:p>
        </p:txBody>
      </p:sp>
      <p:pic>
        <p:nvPicPr>
          <p:cNvPr id="3" name="Picture 2" descr="\documentclass{article}&#10;\usepackage{amsmath,amssymb,amsfonts}&#10;\usepackage{xcolor}&#10;\setlength{\textwidth}{400pt}&#10;\usepackage{fontspec}&#10;\setmainfont{Bookman Old Style}&#10;\setlength{\parindent}{0pt}&#10;\pagestyle{empty}&#10;\begin{document}&#10;\color{white}&#10;\small{&#10;\begin{itemize}&#10;\item The regression is carried out to maximize the Likelihood function of the parameter $\theta$ given by &#10;$$L(\theta)=\prod_{i=1}^{n}\mathbb{P}(y_i|x_i;\theta)$$&#10;&#10;\item We start with random values for $\theta$ and update it by the following rule repeatedly for a maximum number of times until the desired tolerance is reached.&#10;$$\theta_{new}=\theta_{old}+\alpha (y-p_{\theta}(x))x$$&#10;where $\alpha $ is the step size.Smaller value of $\alpha $ ensures higher accuracy.&#10;\end{itemize}&#10;}&#10;&#10;&#10;&#10;\end{document}" title="IguanaTex Bitmap Display">
            <a:extLst>
              <a:ext uri="{FF2B5EF4-FFF2-40B4-BE49-F238E27FC236}">
                <a16:creationId xmlns:a16="http://schemas.microsoft.com/office/drawing/2014/main" id="{12CADC05-26FB-02D7-E0C1-8391A9226E8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641803" y="2218295"/>
            <a:ext cx="10000743" cy="2925126"/>
          </a:xfrm>
          <a:prstGeom prst="rect">
            <a:avLst/>
          </a:prstGeom>
        </p:spPr>
      </p:pic>
    </p:spTree>
    <p:extLst>
      <p:ext uri="{BB962C8B-B14F-4D97-AF65-F5344CB8AC3E}">
        <p14:creationId xmlns:p14="http://schemas.microsoft.com/office/powerpoint/2010/main" val="381729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Applying to the Dataset</a:t>
            </a:r>
          </a:p>
        </p:txBody>
      </p:sp>
      <p:sp>
        <p:nvSpPr>
          <p:cNvPr id="9" name="Rectangle 8">
            <a:extLst>
              <a:ext uri="{FF2B5EF4-FFF2-40B4-BE49-F238E27FC236}">
                <a16:creationId xmlns:a16="http://schemas.microsoft.com/office/drawing/2014/main" id="{A49E8B66-443A-3879-C56F-5A0E2136928C}"/>
              </a:ext>
            </a:extLst>
          </p:cNvPr>
          <p:cNvSpPr/>
          <p:nvPr/>
        </p:nvSpPr>
        <p:spPr>
          <a:xfrm>
            <a:off x="-8893" y="1547596"/>
            <a:ext cx="10728000" cy="4673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73</a:t>
            </a:fld>
            <a:endParaRPr lang="en-IN" dirty="0"/>
          </a:p>
        </p:txBody>
      </p:sp>
      <p:graphicFrame>
        <p:nvGraphicFramePr>
          <p:cNvPr id="3" name="Table 6">
            <a:extLst>
              <a:ext uri="{FF2B5EF4-FFF2-40B4-BE49-F238E27FC236}">
                <a16:creationId xmlns:a16="http://schemas.microsoft.com/office/drawing/2014/main" id="{B3A75092-6E60-91D3-F2E3-A4AF1EDE979E}"/>
              </a:ext>
            </a:extLst>
          </p:cNvPr>
          <p:cNvGraphicFramePr>
            <a:graphicFrameLocks noGrp="1"/>
          </p:cNvGraphicFramePr>
          <p:nvPr>
            <p:extLst>
              <p:ext uri="{D42A27DB-BD31-4B8C-83A1-F6EECF244321}">
                <p14:modId xmlns:p14="http://schemas.microsoft.com/office/powerpoint/2010/main" val="4008791825"/>
              </p:ext>
            </p:extLst>
          </p:nvPr>
        </p:nvGraphicFramePr>
        <p:xfrm>
          <a:off x="-8893" y="1547595"/>
          <a:ext cx="10728001" cy="4673270"/>
        </p:xfrm>
        <a:graphic>
          <a:graphicData uri="http://schemas.openxmlformats.org/drawingml/2006/table">
            <a:tbl>
              <a:tblPr firstRow="1" bandRow="1">
                <a:tableStyleId>{21E4AEA4-8DFA-4A89-87EB-49C32662AFE0}</a:tableStyleId>
              </a:tblPr>
              <a:tblGrid>
                <a:gridCol w="3615118">
                  <a:extLst>
                    <a:ext uri="{9D8B030D-6E8A-4147-A177-3AD203B41FA5}">
                      <a16:colId xmlns:a16="http://schemas.microsoft.com/office/drawing/2014/main" val="730558117"/>
                    </a:ext>
                  </a:extLst>
                </a:gridCol>
                <a:gridCol w="3615118">
                  <a:extLst>
                    <a:ext uri="{9D8B030D-6E8A-4147-A177-3AD203B41FA5}">
                      <a16:colId xmlns:a16="http://schemas.microsoft.com/office/drawing/2014/main" val="3104268377"/>
                    </a:ext>
                  </a:extLst>
                </a:gridCol>
                <a:gridCol w="3497765">
                  <a:extLst>
                    <a:ext uri="{9D8B030D-6E8A-4147-A177-3AD203B41FA5}">
                      <a16:colId xmlns:a16="http://schemas.microsoft.com/office/drawing/2014/main" val="203939617"/>
                    </a:ext>
                  </a:extLst>
                </a:gridCol>
              </a:tblGrid>
              <a:tr h="1016922">
                <a:tc>
                  <a:txBody>
                    <a:bodyPr/>
                    <a:lstStyle/>
                    <a:p>
                      <a:endParaRPr lang="en-IN" dirty="0"/>
                    </a:p>
                  </a:txBody>
                  <a:tcPr/>
                </a:tc>
                <a:tc>
                  <a:txBody>
                    <a:bodyPr/>
                    <a:lstStyle/>
                    <a:p>
                      <a:pPr algn="ctr"/>
                      <a:endParaRPr lang="en-IN" sz="1050" dirty="0"/>
                    </a:p>
                    <a:p>
                      <a:pPr algn="ctr"/>
                      <a:r>
                        <a:rPr lang="en-IN" sz="2800" dirty="0"/>
                        <a:t>Without SMOTE</a:t>
                      </a:r>
                    </a:p>
                  </a:txBody>
                  <a:tcPr/>
                </a:tc>
                <a:tc>
                  <a:txBody>
                    <a:bodyPr/>
                    <a:lstStyle/>
                    <a:p>
                      <a:pPr algn="ctr"/>
                      <a:endParaRPr lang="en-IN" sz="1050" dirty="0"/>
                    </a:p>
                    <a:p>
                      <a:pPr algn="ctr"/>
                      <a:r>
                        <a:rPr lang="en-IN" sz="2800" dirty="0"/>
                        <a:t>With SMOTE</a:t>
                      </a:r>
                    </a:p>
                  </a:txBody>
                  <a:tcPr/>
                </a:tc>
                <a:extLst>
                  <a:ext uri="{0D108BD9-81ED-4DB2-BD59-A6C34878D82A}">
                    <a16:rowId xmlns:a16="http://schemas.microsoft.com/office/drawing/2014/main" val="3924242595"/>
                  </a:ext>
                </a:extLst>
              </a:tr>
              <a:tr h="914087">
                <a:tc>
                  <a:txBody>
                    <a:bodyPr/>
                    <a:lstStyle/>
                    <a:p>
                      <a:r>
                        <a:rPr lang="en-IN" dirty="0"/>
                        <a:t>Train Accuracy</a:t>
                      </a:r>
                    </a:p>
                  </a:txBody>
                  <a:tcPr/>
                </a:tc>
                <a:tc>
                  <a:txBody>
                    <a:bodyPr/>
                    <a:lstStyle/>
                    <a:p>
                      <a:r>
                        <a:rPr lang="en-IN" dirty="0"/>
                        <a:t>0.8100</a:t>
                      </a:r>
                    </a:p>
                  </a:txBody>
                  <a:tcPr/>
                </a:tc>
                <a:tc>
                  <a:txBody>
                    <a:bodyPr/>
                    <a:lstStyle/>
                    <a:p>
                      <a:r>
                        <a:rPr lang="en-IN" dirty="0"/>
                        <a:t>0.6706</a:t>
                      </a:r>
                    </a:p>
                  </a:txBody>
                  <a:tcPr/>
                </a:tc>
                <a:extLst>
                  <a:ext uri="{0D108BD9-81ED-4DB2-BD59-A6C34878D82A}">
                    <a16:rowId xmlns:a16="http://schemas.microsoft.com/office/drawing/2014/main" val="4091810449"/>
                  </a:ext>
                </a:extLst>
              </a:tr>
              <a:tr h="914087">
                <a:tc>
                  <a:txBody>
                    <a:bodyPr/>
                    <a:lstStyle/>
                    <a:p>
                      <a:r>
                        <a:rPr lang="en-IN" dirty="0"/>
                        <a:t>Test Accuracy</a:t>
                      </a:r>
                    </a:p>
                  </a:txBody>
                  <a:tcPr/>
                </a:tc>
                <a:tc>
                  <a:txBody>
                    <a:bodyPr/>
                    <a:lstStyle/>
                    <a:p>
                      <a:r>
                        <a:rPr lang="en-IN" dirty="0"/>
                        <a:t>0.8103</a:t>
                      </a:r>
                    </a:p>
                  </a:txBody>
                  <a:tcPr/>
                </a:tc>
                <a:tc>
                  <a:txBody>
                    <a:bodyPr/>
                    <a:lstStyle/>
                    <a:p>
                      <a:r>
                        <a:rPr lang="en-IN" dirty="0"/>
                        <a:t>0.6803</a:t>
                      </a:r>
                    </a:p>
                  </a:txBody>
                  <a:tcPr/>
                </a:tc>
                <a:extLst>
                  <a:ext uri="{0D108BD9-81ED-4DB2-BD59-A6C34878D82A}">
                    <a16:rowId xmlns:a16="http://schemas.microsoft.com/office/drawing/2014/main" val="3403436737"/>
                  </a:ext>
                </a:extLst>
              </a:tr>
              <a:tr h="914087">
                <a:tc>
                  <a:txBody>
                    <a:bodyPr/>
                    <a:lstStyle/>
                    <a:p>
                      <a:r>
                        <a:rPr lang="en-IN" dirty="0"/>
                        <a:t>Train Area Ratio</a:t>
                      </a:r>
                    </a:p>
                  </a:txBody>
                  <a:tcPr/>
                </a:tc>
                <a:tc>
                  <a:txBody>
                    <a:bodyPr/>
                    <a:lstStyle/>
                    <a:p>
                      <a:r>
                        <a:rPr lang="en-IN" dirty="0"/>
                        <a:t>0.4418</a:t>
                      </a:r>
                    </a:p>
                  </a:txBody>
                  <a:tcPr/>
                </a:tc>
                <a:tc>
                  <a:txBody>
                    <a:bodyPr/>
                    <a:lstStyle/>
                    <a:p>
                      <a:r>
                        <a:rPr lang="en-IN" dirty="0"/>
                        <a:t>0.4569</a:t>
                      </a:r>
                    </a:p>
                  </a:txBody>
                  <a:tcPr/>
                </a:tc>
                <a:extLst>
                  <a:ext uri="{0D108BD9-81ED-4DB2-BD59-A6C34878D82A}">
                    <a16:rowId xmlns:a16="http://schemas.microsoft.com/office/drawing/2014/main" val="272001000"/>
                  </a:ext>
                </a:extLst>
              </a:tr>
              <a:tr h="914087">
                <a:tc>
                  <a:txBody>
                    <a:bodyPr/>
                    <a:lstStyle/>
                    <a:p>
                      <a:r>
                        <a:rPr lang="en-IN" dirty="0"/>
                        <a:t>Test Area Ratio</a:t>
                      </a:r>
                    </a:p>
                  </a:txBody>
                  <a:tcPr/>
                </a:tc>
                <a:tc>
                  <a:txBody>
                    <a:bodyPr/>
                    <a:lstStyle/>
                    <a:p>
                      <a:r>
                        <a:rPr lang="en-IN" dirty="0"/>
                        <a:t>0.4720</a:t>
                      </a:r>
                    </a:p>
                  </a:txBody>
                  <a:tcPr/>
                </a:tc>
                <a:tc>
                  <a:txBody>
                    <a:bodyPr/>
                    <a:lstStyle/>
                    <a:p>
                      <a:r>
                        <a:rPr lang="en-IN" dirty="0"/>
                        <a:t>0.4776</a:t>
                      </a:r>
                    </a:p>
                  </a:txBody>
                  <a:tcPr/>
                </a:tc>
                <a:extLst>
                  <a:ext uri="{0D108BD9-81ED-4DB2-BD59-A6C34878D82A}">
                    <a16:rowId xmlns:a16="http://schemas.microsoft.com/office/drawing/2014/main" val="4222948426"/>
                  </a:ext>
                </a:extLst>
              </a:tr>
            </a:tbl>
          </a:graphicData>
        </a:graphic>
      </p:graphicFrame>
    </p:spTree>
    <p:extLst>
      <p:ext uri="{BB962C8B-B14F-4D97-AF65-F5344CB8AC3E}">
        <p14:creationId xmlns:p14="http://schemas.microsoft.com/office/powerpoint/2010/main" val="6731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Plots-Lift Curve without SMOTE</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74</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4" y="1939489"/>
            <a:ext cx="6088833" cy="4138912"/>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5452" y="1938294"/>
            <a:ext cx="5902059" cy="4138913"/>
          </a:xfrm>
          <a:prstGeom prst="rect">
            <a:avLst/>
          </a:prstGeom>
        </p:spPr>
      </p:pic>
      <p:grpSp>
        <p:nvGrpSpPr>
          <p:cNvPr id="2" name="Group 1">
            <a:extLst>
              <a:ext uri="{FF2B5EF4-FFF2-40B4-BE49-F238E27FC236}">
                <a16:creationId xmlns:a16="http://schemas.microsoft.com/office/drawing/2014/main" id="{519A90B0-6CE3-9C24-0E7E-41C8B02BC972}"/>
              </a:ext>
            </a:extLst>
          </p:cNvPr>
          <p:cNvGrpSpPr/>
          <p:nvPr/>
        </p:nvGrpSpPr>
        <p:grpSpPr>
          <a:xfrm>
            <a:off x="4051138" y="5717033"/>
            <a:ext cx="7074069" cy="325121"/>
            <a:chOff x="3889091" y="5705458"/>
            <a:chExt cx="7074069" cy="325121"/>
          </a:xfrm>
        </p:grpSpPr>
        <p:sp>
          <p:nvSpPr>
            <p:cNvPr id="4" name="TextBox 3">
              <a:extLst>
                <a:ext uri="{FF2B5EF4-FFF2-40B4-BE49-F238E27FC236}">
                  <a16:creationId xmlns:a16="http://schemas.microsoft.com/office/drawing/2014/main" id="{0BE8B302-7C78-4666-9D79-DD37D523F59D}"/>
                </a:ext>
              </a:extLst>
            </p:cNvPr>
            <p:cNvSpPr txBox="1"/>
            <p:nvPr/>
          </p:nvSpPr>
          <p:spPr>
            <a:xfrm>
              <a:off x="3889091" y="5715108"/>
              <a:ext cx="821803" cy="315471"/>
            </a:xfrm>
            <a:prstGeom prst="rect">
              <a:avLst/>
            </a:prstGeom>
            <a:noFill/>
          </p:spPr>
          <p:txBody>
            <a:bodyPr wrap="square" rtlCol="0">
              <a:spAutoFit/>
            </a:bodyPr>
            <a:lstStyle/>
            <a:p>
              <a:r>
                <a:rPr lang="en-IN" sz="1450" dirty="0"/>
                <a:t>Points</a:t>
              </a:r>
            </a:p>
          </p:txBody>
        </p:sp>
        <p:sp>
          <p:nvSpPr>
            <p:cNvPr id="7" name="TextBox 6">
              <a:extLst>
                <a:ext uri="{FF2B5EF4-FFF2-40B4-BE49-F238E27FC236}">
                  <a16:creationId xmlns:a16="http://schemas.microsoft.com/office/drawing/2014/main" id="{AD83B41A-9007-F54C-9689-8517D8590283}"/>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8155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81731"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Plots-Lift Curve with SMOTE</a:t>
            </a:r>
          </a:p>
        </p:txBody>
      </p:sp>
      <p:sp>
        <p:nvSpPr>
          <p:cNvPr id="2" name="Slide Number Placeholder 1">
            <a:extLst>
              <a:ext uri="{FF2B5EF4-FFF2-40B4-BE49-F238E27FC236}">
                <a16:creationId xmlns:a16="http://schemas.microsoft.com/office/drawing/2014/main" id="{B2104B8C-5C86-83D6-025B-9F51D7605C96}"/>
              </a:ext>
            </a:extLst>
          </p:cNvPr>
          <p:cNvSpPr>
            <a:spLocks noGrp="1"/>
          </p:cNvSpPr>
          <p:nvPr>
            <p:ph type="sldNum" sz="quarter" idx="12"/>
          </p:nvPr>
        </p:nvSpPr>
        <p:spPr/>
        <p:txBody>
          <a:bodyPr/>
          <a:lstStyle/>
          <a:p>
            <a:fld id="{CFE4B838-98C0-4603-B9D6-5B8E50BC2E28}" type="slidenum">
              <a:rPr lang="en-IN" smtClean="0"/>
              <a:t>75</a:t>
            </a:fld>
            <a:endParaRPr lang="en-IN" dirty="0"/>
          </a:p>
        </p:txBody>
      </p:sp>
      <p:pic>
        <p:nvPicPr>
          <p:cNvPr id="10" name="Picture 9">
            <a:extLst>
              <a:ext uri="{FF2B5EF4-FFF2-40B4-BE49-F238E27FC236}">
                <a16:creationId xmlns:a16="http://schemas.microsoft.com/office/drawing/2014/main" id="{21A1020D-6F14-069C-DB3B-1A6E40EFB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05529" y="2000154"/>
            <a:ext cx="5864036" cy="4045674"/>
          </a:xfrm>
          <a:prstGeom prst="rect">
            <a:avLst/>
          </a:prstGeom>
        </p:spPr>
      </p:pic>
      <p:pic>
        <p:nvPicPr>
          <p:cNvPr id="6" name="Picture 5">
            <a:extLst>
              <a:ext uri="{FF2B5EF4-FFF2-40B4-BE49-F238E27FC236}">
                <a16:creationId xmlns:a16="http://schemas.microsoft.com/office/drawing/2014/main" id="{8D7CF023-C523-F9F7-66D1-51A2942961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43" y="1953534"/>
            <a:ext cx="6088833" cy="4138913"/>
          </a:xfrm>
          <a:prstGeom prst="rect">
            <a:avLst/>
          </a:prstGeom>
          <a:solidFill>
            <a:srgbClr val="FFFFFF">
              <a:shade val="85000"/>
            </a:srgbClr>
          </a:solidFill>
          <a:ln w="88900" cap="sq">
            <a:noFill/>
            <a:miter lim="800000"/>
          </a:ln>
          <a:effectLst/>
        </p:spPr>
      </p:pic>
      <p:grpSp>
        <p:nvGrpSpPr>
          <p:cNvPr id="3" name="Group 2">
            <a:extLst>
              <a:ext uri="{FF2B5EF4-FFF2-40B4-BE49-F238E27FC236}">
                <a16:creationId xmlns:a16="http://schemas.microsoft.com/office/drawing/2014/main" id="{8EC8E468-D0D6-9073-94B6-D104A490F13A}"/>
              </a:ext>
            </a:extLst>
          </p:cNvPr>
          <p:cNvGrpSpPr/>
          <p:nvPr/>
        </p:nvGrpSpPr>
        <p:grpSpPr>
          <a:xfrm>
            <a:off x="4074288" y="5705458"/>
            <a:ext cx="7074069" cy="348271"/>
            <a:chOff x="3889091" y="5705458"/>
            <a:chExt cx="7074069" cy="348271"/>
          </a:xfrm>
        </p:grpSpPr>
        <p:sp>
          <p:nvSpPr>
            <p:cNvPr id="7" name="TextBox 6">
              <a:extLst>
                <a:ext uri="{FF2B5EF4-FFF2-40B4-BE49-F238E27FC236}">
                  <a16:creationId xmlns:a16="http://schemas.microsoft.com/office/drawing/2014/main" id="{08D77855-AC24-A4DD-9C32-E6A1621C9F6B}"/>
                </a:ext>
              </a:extLst>
            </p:cNvPr>
            <p:cNvSpPr txBox="1"/>
            <p:nvPr/>
          </p:nvSpPr>
          <p:spPr>
            <a:xfrm>
              <a:off x="3889091" y="5738258"/>
              <a:ext cx="821803" cy="315471"/>
            </a:xfrm>
            <a:prstGeom prst="rect">
              <a:avLst/>
            </a:prstGeom>
            <a:noFill/>
          </p:spPr>
          <p:txBody>
            <a:bodyPr wrap="square" rtlCol="0">
              <a:spAutoFit/>
            </a:bodyPr>
            <a:lstStyle/>
            <a:p>
              <a:r>
                <a:rPr lang="en-IN" sz="1450" dirty="0"/>
                <a:t>Points</a:t>
              </a:r>
            </a:p>
          </p:txBody>
        </p:sp>
        <p:sp>
          <p:nvSpPr>
            <p:cNvPr id="9" name="TextBox 8">
              <a:extLst>
                <a:ext uri="{FF2B5EF4-FFF2-40B4-BE49-F238E27FC236}">
                  <a16:creationId xmlns:a16="http://schemas.microsoft.com/office/drawing/2014/main" id="{9D41FBD5-2057-F730-CCF4-D04A2B03566D}"/>
                </a:ext>
              </a:extLst>
            </p:cNvPr>
            <p:cNvSpPr txBox="1"/>
            <p:nvPr/>
          </p:nvSpPr>
          <p:spPr>
            <a:xfrm>
              <a:off x="10141357" y="5705458"/>
              <a:ext cx="821803" cy="315471"/>
            </a:xfrm>
            <a:prstGeom prst="rect">
              <a:avLst/>
            </a:prstGeom>
            <a:noFill/>
          </p:spPr>
          <p:txBody>
            <a:bodyPr wrap="square" rtlCol="0">
              <a:spAutoFit/>
            </a:bodyPr>
            <a:lstStyle/>
            <a:p>
              <a:r>
                <a:rPr lang="en-IN" sz="1450" dirty="0"/>
                <a:t>Points</a:t>
              </a:r>
            </a:p>
          </p:txBody>
        </p:sp>
      </p:grpSp>
    </p:spTree>
    <p:extLst>
      <p:ext uri="{BB962C8B-B14F-4D97-AF65-F5344CB8AC3E}">
        <p14:creationId xmlns:p14="http://schemas.microsoft.com/office/powerpoint/2010/main" val="37486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SSM: Graph and Linear Regression</a:t>
            </a:r>
          </a:p>
        </p:txBody>
      </p:sp>
      <p:sp>
        <p:nvSpPr>
          <p:cNvPr id="6" name="Slide Number Placeholder 5">
            <a:extLst>
              <a:ext uri="{FF2B5EF4-FFF2-40B4-BE49-F238E27FC236}">
                <a16:creationId xmlns:a16="http://schemas.microsoft.com/office/drawing/2014/main" id="{1248DA7E-B6CF-99E8-A427-6AD05EDD546E}"/>
              </a:ext>
            </a:extLst>
          </p:cNvPr>
          <p:cNvSpPr>
            <a:spLocks noGrp="1"/>
          </p:cNvSpPr>
          <p:nvPr>
            <p:ph type="sldNum" sz="quarter" idx="12"/>
          </p:nvPr>
        </p:nvSpPr>
        <p:spPr/>
        <p:txBody>
          <a:bodyPr/>
          <a:lstStyle/>
          <a:p>
            <a:fld id="{CFE4B838-98C0-4603-B9D6-5B8E50BC2E28}" type="slidenum">
              <a:rPr lang="en-IN" smtClean="0"/>
              <a:t>76</a:t>
            </a:fld>
            <a:endParaRPr lang="en-IN" dirty="0"/>
          </a:p>
        </p:txBody>
      </p:sp>
      <p:pic>
        <p:nvPicPr>
          <p:cNvPr id="3" name="Picture 2">
            <a:extLst>
              <a:ext uri="{FF2B5EF4-FFF2-40B4-BE49-F238E27FC236}">
                <a16:creationId xmlns:a16="http://schemas.microsoft.com/office/drawing/2014/main" id="{D85B6FD8-54DA-84A6-EF71-8AA55C968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93" y="1939489"/>
            <a:ext cx="5760114" cy="4138915"/>
          </a:xfrm>
          <a:prstGeom prst="rect">
            <a:avLst/>
          </a:prstGeom>
        </p:spPr>
      </p:pic>
      <p:pic>
        <p:nvPicPr>
          <p:cNvPr id="10" name="Picture 9">
            <a:extLst>
              <a:ext uri="{FF2B5EF4-FFF2-40B4-BE49-F238E27FC236}">
                <a16:creationId xmlns:a16="http://schemas.microsoft.com/office/drawing/2014/main" id="{59B972ED-CB47-506F-5DE5-7EC49C5BE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9472" y="2000235"/>
            <a:ext cx="5806610" cy="4087500"/>
          </a:xfrm>
          <a:prstGeom prst="rect">
            <a:avLst/>
          </a:prstGeom>
        </p:spPr>
      </p:pic>
    </p:spTree>
    <p:extLst>
      <p:ext uri="{BB962C8B-B14F-4D97-AF65-F5344CB8AC3E}">
        <p14:creationId xmlns:p14="http://schemas.microsoft.com/office/powerpoint/2010/main" val="372180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654780" y="2707017"/>
            <a:ext cx="8461494" cy="1665968"/>
          </a:xfrm>
          <a:noFill/>
        </p:spPr>
        <p:txBody>
          <a:bodyPr>
            <a:normAutofit/>
          </a:bodyPr>
          <a:lstStyle/>
          <a:p>
            <a:pPr algn="ctr"/>
            <a:r>
              <a:rPr lang="en-US" sz="8000" dirty="0">
                <a:latin typeface="Bahnschrift SemiBold" panose="020B0502040204020203" pitchFamily="34" charset="0"/>
              </a:rPr>
              <a:t>Analysis of SSM</a:t>
            </a:r>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5E7D2467-CF2F-1E17-D029-F839AA3284DF}"/>
              </a:ext>
            </a:extLst>
          </p:cNvPr>
          <p:cNvSpPr>
            <a:spLocks noGrp="1"/>
          </p:cNvSpPr>
          <p:nvPr>
            <p:ph type="sldNum" sz="quarter" idx="12"/>
          </p:nvPr>
        </p:nvSpPr>
        <p:spPr/>
        <p:txBody>
          <a:bodyPr/>
          <a:lstStyle/>
          <a:p>
            <a:fld id="{CFE4B838-98C0-4603-B9D6-5B8E50BC2E28}" type="slidenum">
              <a:rPr lang="en-IN" smtClean="0"/>
              <a:t>77</a:t>
            </a:fld>
            <a:endParaRPr lang="en-IN" dirty="0"/>
          </a:p>
        </p:txBody>
      </p:sp>
    </p:spTree>
    <p:extLst>
      <p:ext uri="{BB962C8B-B14F-4D97-AF65-F5344CB8AC3E}">
        <p14:creationId xmlns:p14="http://schemas.microsoft.com/office/powerpoint/2010/main" val="1136700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Analysis of SSM</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latin typeface="Bookman Old Style" panose="02050604050505020204" pitchFamily="18" charset="0"/>
              </a:rPr>
              <a:t>The original authors used the value n=50 in Sorting Smoothing Method without giving any justification . So we ran a for loop in python while varying the value of n from 5 to 200 with an increment of 5 and noted down the value of R</a:t>
            </a:r>
            <a:r>
              <a:rPr lang="en-IN" sz="2000" baseline="30000" dirty="0">
                <a:latin typeface="Bookman Old Style" panose="02050604050505020204" pitchFamily="18" charset="0"/>
              </a:rPr>
              <a:t>2</a:t>
            </a:r>
            <a:r>
              <a:rPr lang="en-IN" sz="2000" dirty="0">
                <a:latin typeface="Bookman Old Style" panose="02050604050505020204" pitchFamily="18" charset="0"/>
              </a:rPr>
              <a:t>.The results obtained are presented in the following slides.</a:t>
            </a:r>
          </a:p>
          <a:p>
            <a:endParaRPr lang="en-IN" sz="2000" dirty="0">
              <a:latin typeface="Bookman Old Style" panose="02050604050505020204" pitchFamily="18" charset="0"/>
            </a:endParaRPr>
          </a:p>
          <a:p>
            <a:endParaRPr lang="en-IN" sz="2000" dirty="0">
              <a:latin typeface="Bookman Old Style" panose="02050604050505020204" pitchFamily="18" charset="0"/>
            </a:endParaRPr>
          </a:p>
          <a:p>
            <a:endParaRPr lang="en-IN" sz="2000" dirty="0">
              <a:latin typeface="Bookman Old Style" panose="02050604050505020204" pitchFamily="18" charset="0"/>
            </a:endParaRPr>
          </a:p>
          <a:p>
            <a:endParaRPr lang="en-IN" sz="2000" dirty="0">
              <a:latin typeface="Bookman Old Style" panose="02050604050505020204" pitchFamily="18" charset="0"/>
            </a:endParaRP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78</a:t>
            </a:fld>
            <a:endParaRPr lang="en-IN" dirty="0"/>
          </a:p>
        </p:txBody>
      </p:sp>
    </p:spTree>
    <p:extLst>
      <p:ext uri="{BB962C8B-B14F-4D97-AF65-F5344CB8AC3E}">
        <p14:creationId xmlns:p14="http://schemas.microsoft.com/office/powerpoint/2010/main" val="84823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Linear Discriminant Analysis</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79</a:t>
            </a:fld>
            <a:endParaRPr lang="en-IN" dirty="0"/>
          </a:p>
        </p:txBody>
      </p:sp>
      <p:pic>
        <p:nvPicPr>
          <p:cNvPr id="6" name="Picture 5">
            <a:extLst>
              <a:ext uri="{FF2B5EF4-FFF2-40B4-BE49-F238E27FC236}">
                <a16:creationId xmlns:a16="http://schemas.microsoft.com/office/drawing/2014/main" id="{3F665BB0-58A0-5989-E3B3-86A3835BE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69" y="2074985"/>
            <a:ext cx="5956526" cy="3913647"/>
          </a:xfrm>
          <a:prstGeom prst="rect">
            <a:avLst/>
          </a:prstGeom>
        </p:spPr>
      </p:pic>
      <p:pic>
        <p:nvPicPr>
          <p:cNvPr id="10" name="Picture 9">
            <a:extLst>
              <a:ext uri="{FF2B5EF4-FFF2-40B4-BE49-F238E27FC236}">
                <a16:creationId xmlns:a16="http://schemas.microsoft.com/office/drawing/2014/main" id="{11AA8BC0-44CB-05B9-2E21-F40FFF932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896" y="2074985"/>
            <a:ext cx="5831584" cy="3913646"/>
          </a:xfrm>
          <a:prstGeom prst="rect">
            <a:avLst/>
          </a:prstGeom>
        </p:spPr>
      </p:pic>
    </p:spTree>
    <p:extLst>
      <p:ext uri="{BB962C8B-B14F-4D97-AF65-F5344CB8AC3E}">
        <p14:creationId xmlns:p14="http://schemas.microsoft.com/office/powerpoint/2010/main" val="32452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57883" y="1532169"/>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latin typeface="Bookman Old Style" panose="02050604050505020204" pitchFamily="18" charset="0"/>
              </a:rPr>
              <a:t>Improved model performance: Data processing helps improve the performance of the ML model by cleaning and transforming the data into a format that is suitable for modeling.</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Better representation of the data: Data processing allows the data to be transformed into a format that better represents the underlying relationships and patterns In the data, making it easier for the ML model to learn from the data.</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Increased accuracy: Data processing helps ensure that the data Is accurate, consistent, and free of errors, which can help Improve the accuracy of the ML model.</a:t>
            </a: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Advantages of Data Processing </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8</a:t>
            </a:fld>
            <a:endParaRPr lang="en-IN" dirty="0"/>
          </a:p>
        </p:txBody>
      </p:sp>
    </p:spTree>
    <p:extLst>
      <p:ext uri="{BB962C8B-B14F-4D97-AF65-F5344CB8AC3E}">
        <p14:creationId xmlns:p14="http://schemas.microsoft.com/office/powerpoint/2010/main" val="14460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Support Vector Machine</a:t>
            </a: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80</a:t>
            </a:fld>
            <a:endParaRPr lang="en-IN" dirty="0"/>
          </a:p>
        </p:txBody>
      </p:sp>
      <p:pic>
        <p:nvPicPr>
          <p:cNvPr id="12" name="Picture 11">
            <a:extLst>
              <a:ext uri="{FF2B5EF4-FFF2-40B4-BE49-F238E27FC236}">
                <a16:creationId xmlns:a16="http://schemas.microsoft.com/office/drawing/2014/main" id="{B58BC819-EAE5-C196-CE21-CB821F7C3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20" y="2086972"/>
            <a:ext cx="5959675" cy="3953151"/>
          </a:xfrm>
          <a:prstGeom prst="rect">
            <a:avLst/>
          </a:prstGeom>
        </p:spPr>
      </p:pic>
      <p:pic>
        <p:nvPicPr>
          <p:cNvPr id="14" name="Picture 13">
            <a:extLst>
              <a:ext uri="{FF2B5EF4-FFF2-40B4-BE49-F238E27FC236}">
                <a16:creationId xmlns:a16="http://schemas.microsoft.com/office/drawing/2014/main" id="{5ECF96BE-CDAE-34E8-5873-B7A0F959E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278" y="2086972"/>
            <a:ext cx="5841299" cy="3953151"/>
          </a:xfrm>
          <a:prstGeom prst="rect">
            <a:avLst/>
          </a:prstGeom>
        </p:spPr>
      </p:pic>
    </p:spTree>
    <p:extLst>
      <p:ext uri="{BB962C8B-B14F-4D97-AF65-F5344CB8AC3E}">
        <p14:creationId xmlns:p14="http://schemas.microsoft.com/office/powerpoint/2010/main" val="229684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Multi Layer Perceptron</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81</a:t>
            </a:fld>
            <a:endParaRPr lang="en-IN" dirty="0"/>
          </a:p>
        </p:txBody>
      </p:sp>
      <p:pic>
        <p:nvPicPr>
          <p:cNvPr id="4" name="Picture 3">
            <a:extLst>
              <a:ext uri="{FF2B5EF4-FFF2-40B4-BE49-F238E27FC236}">
                <a16:creationId xmlns:a16="http://schemas.microsoft.com/office/drawing/2014/main" id="{F689F2BE-6B53-4B59-49D8-06B4F7931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39" y="2073314"/>
            <a:ext cx="5956526" cy="3913646"/>
          </a:xfrm>
          <a:prstGeom prst="rect">
            <a:avLst/>
          </a:prstGeom>
        </p:spPr>
      </p:pic>
      <p:pic>
        <p:nvPicPr>
          <p:cNvPr id="11" name="Picture 10">
            <a:extLst>
              <a:ext uri="{FF2B5EF4-FFF2-40B4-BE49-F238E27FC236}">
                <a16:creationId xmlns:a16="http://schemas.microsoft.com/office/drawing/2014/main" id="{1E1DBC15-4759-4BE3-0E87-4A772C123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896" y="2073314"/>
            <a:ext cx="5847319" cy="3913646"/>
          </a:xfrm>
          <a:prstGeom prst="rect">
            <a:avLst/>
          </a:prstGeom>
        </p:spPr>
      </p:pic>
    </p:spTree>
    <p:extLst>
      <p:ext uri="{BB962C8B-B14F-4D97-AF65-F5344CB8AC3E}">
        <p14:creationId xmlns:p14="http://schemas.microsoft.com/office/powerpoint/2010/main" val="145479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Classification Tree</a:t>
            </a: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82</a:t>
            </a:fld>
            <a:endParaRPr lang="en-IN" dirty="0"/>
          </a:p>
        </p:txBody>
      </p:sp>
      <p:pic>
        <p:nvPicPr>
          <p:cNvPr id="6" name="Picture 5">
            <a:extLst>
              <a:ext uri="{FF2B5EF4-FFF2-40B4-BE49-F238E27FC236}">
                <a16:creationId xmlns:a16="http://schemas.microsoft.com/office/drawing/2014/main" id="{AF675C8D-CB43-5A5A-4F18-1EC4354DE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1" y="2086972"/>
            <a:ext cx="6016650" cy="3953151"/>
          </a:xfrm>
          <a:prstGeom prst="rect">
            <a:avLst/>
          </a:prstGeom>
        </p:spPr>
      </p:pic>
      <p:pic>
        <p:nvPicPr>
          <p:cNvPr id="9" name="Picture 8">
            <a:extLst>
              <a:ext uri="{FF2B5EF4-FFF2-40B4-BE49-F238E27FC236}">
                <a16:creationId xmlns:a16="http://schemas.microsoft.com/office/drawing/2014/main" id="{9DB44D1F-F9E3-D0FF-A02B-2DA805CA9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24" y="2070744"/>
            <a:ext cx="5885946" cy="3969379"/>
          </a:xfrm>
          <a:prstGeom prst="rect">
            <a:avLst/>
          </a:prstGeom>
        </p:spPr>
      </p:pic>
    </p:spTree>
    <p:extLst>
      <p:ext uri="{BB962C8B-B14F-4D97-AF65-F5344CB8AC3E}">
        <p14:creationId xmlns:p14="http://schemas.microsoft.com/office/powerpoint/2010/main" val="1572721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Random Forest</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83</a:t>
            </a:fld>
            <a:endParaRPr lang="en-IN" dirty="0"/>
          </a:p>
        </p:txBody>
      </p:sp>
      <p:pic>
        <p:nvPicPr>
          <p:cNvPr id="4" name="Picture 3">
            <a:extLst>
              <a:ext uri="{FF2B5EF4-FFF2-40B4-BE49-F238E27FC236}">
                <a16:creationId xmlns:a16="http://schemas.microsoft.com/office/drawing/2014/main" id="{E96D3A35-03C5-D71B-7075-CA574331A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21" y="2074985"/>
            <a:ext cx="5959672" cy="3915715"/>
          </a:xfrm>
          <a:prstGeom prst="rect">
            <a:avLst/>
          </a:prstGeom>
        </p:spPr>
      </p:pic>
      <p:pic>
        <p:nvPicPr>
          <p:cNvPr id="11" name="Picture 10">
            <a:extLst>
              <a:ext uri="{FF2B5EF4-FFF2-40B4-BE49-F238E27FC236}">
                <a16:creationId xmlns:a16="http://schemas.microsoft.com/office/drawing/2014/main" id="{B1CE959A-FC65-9561-E84D-29C811227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896" y="2074986"/>
            <a:ext cx="5859245" cy="3913646"/>
          </a:xfrm>
          <a:prstGeom prst="rect">
            <a:avLst/>
          </a:prstGeom>
        </p:spPr>
      </p:pic>
    </p:spTree>
    <p:extLst>
      <p:ext uri="{BB962C8B-B14F-4D97-AF65-F5344CB8AC3E}">
        <p14:creationId xmlns:p14="http://schemas.microsoft.com/office/powerpoint/2010/main" val="200100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Naïve Bayes Classifier</a:t>
            </a: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84</a:t>
            </a:fld>
            <a:endParaRPr lang="en-IN" dirty="0"/>
          </a:p>
        </p:txBody>
      </p:sp>
      <p:pic>
        <p:nvPicPr>
          <p:cNvPr id="6" name="Picture 5">
            <a:extLst>
              <a:ext uri="{FF2B5EF4-FFF2-40B4-BE49-F238E27FC236}">
                <a16:creationId xmlns:a16="http://schemas.microsoft.com/office/drawing/2014/main" id="{17DA371E-48DE-DF08-35A6-957183A58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9" y="2086972"/>
            <a:ext cx="5959675" cy="3958706"/>
          </a:xfrm>
          <a:prstGeom prst="rect">
            <a:avLst/>
          </a:prstGeom>
        </p:spPr>
      </p:pic>
      <p:pic>
        <p:nvPicPr>
          <p:cNvPr id="9" name="Picture 8">
            <a:extLst>
              <a:ext uri="{FF2B5EF4-FFF2-40B4-BE49-F238E27FC236}">
                <a16:creationId xmlns:a16="http://schemas.microsoft.com/office/drawing/2014/main" id="{8C7B7580-EE2D-2626-AE11-57226481E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277" y="2086971"/>
            <a:ext cx="5822203" cy="3958705"/>
          </a:xfrm>
          <a:prstGeom prst="rect">
            <a:avLst/>
          </a:prstGeom>
        </p:spPr>
      </p:pic>
      <p:sp>
        <p:nvSpPr>
          <p:cNvPr id="10" name="TextBox 9">
            <a:extLst>
              <a:ext uri="{FF2B5EF4-FFF2-40B4-BE49-F238E27FC236}">
                <a16:creationId xmlns:a16="http://schemas.microsoft.com/office/drawing/2014/main" id="{DE1C79EB-98C3-82D9-6925-E4E1970CC5E5}"/>
              </a:ext>
            </a:extLst>
          </p:cNvPr>
          <p:cNvSpPr txBox="1"/>
          <p:nvPr/>
        </p:nvSpPr>
        <p:spPr>
          <a:xfrm>
            <a:off x="10632831" y="5738942"/>
            <a:ext cx="949569" cy="261610"/>
          </a:xfrm>
          <a:prstGeom prst="rect">
            <a:avLst/>
          </a:prstGeom>
          <a:noFill/>
        </p:spPr>
        <p:txBody>
          <a:bodyPr wrap="square" rtlCol="0">
            <a:spAutoFit/>
          </a:bodyPr>
          <a:lstStyle/>
          <a:p>
            <a:r>
              <a:rPr lang="en-IN" sz="1100" dirty="0"/>
              <a:t>(SMOTE)</a:t>
            </a:r>
          </a:p>
        </p:txBody>
      </p:sp>
    </p:spTree>
    <p:extLst>
      <p:ext uri="{BB962C8B-B14F-4D97-AF65-F5344CB8AC3E}">
        <p14:creationId xmlns:p14="http://schemas.microsoft.com/office/powerpoint/2010/main" val="3685255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k-Nearest Neighbours</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85</a:t>
            </a:fld>
            <a:endParaRPr lang="en-IN" dirty="0"/>
          </a:p>
        </p:txBody>
      </p:sp>
      <p:pic>
        <p:nvPicPr>
          <p:cNvPr id="4" name="Picture 3">
            <a:extLst>
              <a:ext uri="{FF2B5EF4-FFF2-40B4-BE49-F238E27FC236}">
                <a16:creationId xmlns:a16="http://schemas.microsoft.com/office/drawing/2014/main" id="{E96D3A35-03C5-D71B-7075-CA574331AE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186" y="2074985"/>
            <a:ext cx="5862341" cy="3915715"/>
          </a:xfrm>
          <a:prstGeom prst="rect">
            <a:avLst/>
          </a:prstGeom>
        </p:spPr>
      </p:pic>
      <p:pic>
        <p:nvPicPr>
          <p:cNvPr id="11" name="Picture 10">
            <a:extLst>
              <a:ext uri="{FF2B5EF4-FFF2-40B4-BE49-F238E27FC236}">
                <a16:creationId xmlns:a16="http://schemas.microsoft.com/office/drawing/2014/main" id="{B1CE959A-FC65-9561-E84D-29C811227B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0896" y="2074986"/>
            <a:ext cx="5859244" cy="3913646"/>
          </a:xfrm>
          <a:prstGeom prst="rect">
            <a:avLst/>
          </a:prstGeom>
        </p:spPr>
      </p:pic>
    </p:spTree>
    <p:extLst>
      <p:ext uri="{BB962C8B-B14F-4D97-AF65-F5344CB8AC3E}">
        <p14:creationId xmlns:p14="http://schemas.microsoft.com/office/powerpoint/2010/main" val="239623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Naïve Bayes Classifier</a:t>
            </a: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86</a:t>
            </a:fld>
            <a:endParaRPr lang="en-IN" dirty="0"/>
          </a:p>
        </p:txBody>
      </p:sp>
      <p:pic>
        <p:nvPicPr>
          <p:cNvPr id="6" name="Picture 5">
            <a:extLst>
              <a:ext uri="{FF2B5EF4-FFF2-40B4-BE49-F238E27FC236}">
                <a16:creationId xmlns:a16="http://schemas.microsoft.com/office/drawing/2014/main" id="{17DA371E-48DE-DF08-35A6-957183A58B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519" y="2108467"/>
            <a:ext cx="5959675" cy="3915716"/>
          </a:xfrm>
          <a:prstGeom prst="rect">
            <a:avLst/>
          </a:prstGeom>
        </p:spPr>
      </p:pic>
      <p:pic>
        <p:nvPicPr>
          <p:cNvPr id="9" name="Picture 8">
            <a:extLst>
              <a:ext uri="{FF2B5EF4-FFF2-40B4-BE49-F238E27FC236}">
                <a16:creationId xmlns:a16="http://schemas.microsoft.com/office/drawing/2014/main" id="{8C7B7580-EE2D-2626-AE11-57226481ED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0277" y="2153628"/>
            <a:ext cx="5822203" cy="3825391"/>
          </a:xfrm>
          <a:prstGeom prst="rect">
            <a:avLst/>
          </a:prstGeom>
        </p:spPr>
      </p:pic>
    </p:spTree>
    <p:extLst>
      <p:ext uri="{BB962C8B-B14F-4D97-AF65-F5344CB8AC3E}">
        <p14:creationId xmlns:p14="http://schemas.microsoft.com/office/powerpoint/2010/main" val="241978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654780" y="2707017"/>
            <a:ext cx="8461494" cy="1665968"/>
          </a:xfrm>
          <a:noFill/>
        </p:spPr>
        <p:txBody>
          <a:bodyPr>
            <a:normAutofit fontScale="90000"/>
          </a:bodyPr>
          <a:lstStyle/>
          <a:p>
            <a:pPr algn="ctr"/>
            <a:r>
              <a:rPr lang="en-US" sz="8000" dirty="0">
                <a:latin typeface="Bahnschrift SemiBold" panose="020B0502040204020203" pitchFamily="34" charset="0"/>
              </a:rPr>
              <a:t>Concluding Remarks</a:t>
            </a:r>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5E7D2467-CF2F-1E17-D029-F839AA3284DF}"/>
              </a:ext>
            </a:extLst>
          </p:cNvPr>
          <p:cNvSpPr>
            <a:spLocks noGrp="1"/>
          </p:cNvSpPr>
          <p:nvPr>
            <p:ph type="sldNum" sz="quarter" idx="12"/>
          </p:nvPr>
        </p:nvSpPr>
        <p:spPr/>
        <p:txBody>
          <a:bodyPr/>
          <a:lstStyle/>
          <a:p>
            <a:fld id="{CFE4B838-98C0-4603-B9D6-5B8E50BC2E28}" type="slidenum">
              <a:rPr lang="en-IN" smtClean="0"/>
              <a:t>87</a:t>
            </a:fld>
            <a:endParaRPr lang="en-IN" dirty="0"/>
          </a:p>
        </p:txBody>
      </p:sp>
    </p:spTree>
    <p:extLst>
      <p:ext uri="{BB962C8B-B14F-4D97-AF65-F5344CB8AC3E}">
        <p14:creationId xmlns:p14="http://schemas.microsoft.com/office/powerpoint/2010/main" val="131228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Performance Report(Without SMOTE) </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Bookman Old Style" panose="02050604050505020204" pitchFamily="18" charset="0"/>
            </a:endParaRP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88</a:t>
            </a:fld>
            <a:endParaRPr lang="en-IN" dirty="0"/>
          </a:p>
        </p:txBody>
      </p:sp>
      <p:graphicFrame>
        <p:nvGraphicFramePr>
          <p:cNvPr id="3" name="Table 5">
            <a:extLst>
              <a:ext uri="{FF2B5EF4-FFF2-40B4-BE49-F238E27FC236}">
                <a16:creationId xmlns:a16="http://schemas.microsoft.com/office/drawing/2014/main" id="{FC38953D-6277-93F6-D659-B30E4CBCE167}"/>
              </a:ext>
            </a:extLst>
          </p:cNvPr>
          <p:cNvGraphicFramePr>
            <a:graphicFrameLocks noGrp="1"/>
          </p:cNvGraphicFramePr>
          <p:nvPr>
            <p:extLst>
              <p:ext uri="{D42A27DB-BD31-4B8C-83A1-F6EECF244321}">
                <p14:modId xmlns:p14="http://schemas.microsoft.com/office/powerpoint/2010/main" val="1108764019"/>
              </p:ext>
            </p:extLst>
          </p:nvPr>
        </p:nvGraphicFramePr>
        <p:xfrm>
          <a:off x="10270" y="1557887"/>
          <a:ext cx="10727890" cy="4669710"/>
        </p:xfrm>
        <a:graphic>
          <a:graphicData uri="http://schemas.openxmlformats.org/drawingml/2006/table">
            <a:tbl>
              <a:tblPr firstRow="1" bandRow="1">
                <a:tableStyleId>{5C22544A-7EE6-4342-B048-85BDC9FD1C3A}</a:tableStyleId>
              </a:tblPr>
              <a:tblGrid>
                <a:gridCol w="3657490">
                  <a:extLst>
                    <a:ext uri="{9D8B030D-6E8A-4147-A177-3AD203B41FA5}">
                      <a16:colId xmlns:a16="http://schemas.microsoft.com/office/drawing/2014/main" val="2222012717"/>
                    </a:ext>
                  </a:extLst>
                </a:gridCol>
                <a:gridCol w="1767600">
                  <a:extLst>
                    <a:ext uri="{9D8B030D-6E8A-4147-A177-3AD203B41FA5}">
                      <a16:colId xmlns:a16="http://schemas.microsoft.com/office/drawing/2014/main" val="973067976"/>
                    </a:ext>
                  </a:extLst>
                </a:gridCol>
                <a:gridCol w="1767600">
                  <a:extLst>
                    <a:ext uri="{9D8B030D-6E8A-4147-A177-3AD203B41FA5}">
                      <a16:colId xmlns:a16="http://schemas.microsoft.com/office/drawing/2014/main" val="3800967375"/>
                    </a:ext>
                  </a:extLst>
                </a:gridCol>
                <a:gridCol w="1767600">
                  <a:extLst>
                    <a:ext uri="{9D8B030D-6E8A-4147-A177-3AD203B41FA5}">
                      <a16:colId xmlns:a16="http://schemas.microsoft.com/office/drawing/2014/main" val="1545308026"/>
                    </a:ext>
                  </a:extLst>
                </a:gridCol>
                <a:gridCol w="1767600">
                  <a:extLst>
                    <a:ext uri="{9D8B030D-6E8A-4147-A177-3AD203B41FA5}">
                      <a16:colId xmlns:a16="http://schemas.microsoft.com/office/drawing/2014/main" val="3074018923"/>
                    </a:ext>
                  </a:extLst>
                </a:gridCol>
              </a:tblGrid>
              <a:tr h="466971">
                <a:tc rowSpan="2">
                  <a:txBody>
                    <a:bodyPr/>
                    <a:lstStyle/>
                    <a:p>
                      <a:pPr algn="ctr"/>
                      <a:endParaRPr lang="en-IN" sz="1100" dirty="0"/>
                    </a:p>
                    <a:p>
                      <a:pPr algn="ctr"/>
                      <a:r>
                        <a:rPr lang="en-IN" sz="1100" dirty="0"/>
                        <a:t>  </a:t>
                      </a:r>
                      <a:r>
                        <a:rPr lang="en-IN" sz="2800" dirty="0"/>
                        <a:t>Models</a:t>
                      </a:r>
                      <a:endParaRPr lang="en-IN" sz="2000" dirty="0"/>
                    </a:p>
                  </a:txBody>
                  <a:tcPr/>
                </a:tc>
                <a:tc gridSpan="2">
                  <a:txBody>
                    <a:bodyPr/>
                    <a:lstStyle/>
                    <a:p>
                      <a:pPr algn="ctr"/>
                      <a:r>
                        <a:rPr lang="en-IN" sz="2000" dirty="0"/>
                        <a:t>Accuracy</a:t>
                      </a:r>
                    </a:p>
                  </a:txBody>
                  <a:tcPr/>
                </a:tc>
                <a:tc hMerge="1">
                  <a:txBody>
                    <a:bodyPr/>
                    <a:lstStyle/>
                    <a:p>
                      <a:endParaRPr lang="en-IN" dirty="0"/>
                    </a:p>
                  </a:txBody>
                  <a:tcPr/>
                </a:tc>
                <a:tc gridSpan="2">
                  <a:txBody>
                    <a:bodyPr/>
                    <a:lstStyle/>
                    <a:p>
                      <a:pPr algn="ctr"/>
                      <a:r>
                        <a:rPr lang="en-IN" sz="2000" dirty="0"/>
                        <a:t>Area Ratio</a:t>
                      </a:r>
                    </a:p>
                  </a:txBody>
                  <a:tcPr/>
                </a:tc>
                <a:tc hMerge="1">
                  <a:txBody>
                    <a:bodyPr/>
                    <a:lstStyle/>
                    <a:p>
                      <a:endParaRPr lang="en-IN" dirty="0"/>
                    </a:p>
                  </a:txBody>
                  <a:tcPr/>
                </a:tc>
                <a:extLst>
                  <a:ext uri="{0D108BD9-81ED-4DB2-BD59-A6C34878D82A}">
                    <a16:rowId xmlns:a16="http://schemas.microsoft.com/office/drawing/2014/main" val="3806478713"/>
                  </a:ext>
                </a:extLst>
              </a:tr>
              <a:tr h="466971">
                <a:tc vMerge="1">
                  <a:txBody>
                    <a:bodyPr/>
                    <a:lstStyle/>
                    <a:p>
                      <a:endParaRPr lang="en-IN" dirty="0"/>
                    </a:p>
                  </a:txBody>
                  <a:tcPr/>
                </a:tc>
                <a:tc>
                  <a:txBody>
                    <a:bodyPr/>
                    <a:lstStyle/>
                    <a:p>
                      <a:pPr algn="ctr"/>
                      <a:r>
                        <a:rPr lang="en-IN" dirty="0">
                          <a:solidFill>
                            <a:schemeClr val="bg1"/>
                          </a:solidFill>
                        </a:rPr>
                        <a:t>Training</a:t>
                      </a:r>
                    </a:p>
                  </a:txBody>
                  <a:tcPr>
                    <a:solidFill>
                      <a:srgbClr val="C00000"/>
                    </a:solidFill>
                  </a:tcPr>
                </a:tc>
                <a:tc>
                  <a:txBody>
                    <a:bodyPr/>
                    <a:lstStyle/>
                    <a:p>
                      <a:pPr algn="ctr"/>
                      <a:r>
                        <a:rPr lang="en-IN" dirty="0">
                          <a:solidFill>
                            <a:schemeClr val="bg1"/>
                          </a:solidFill>
                        </a:rPr>
                        <a:t>Testing</a:t>
                      </a:r>
                    </a:p>
                  </a:txBody>
                  <a:tcPr>
                    <a:solidFill>
                      <a:srgbClr val="C00000"/>
                    </a:solidFill>
                  </a:tcPr>
                </a:tc>
                <a:tc>
                  <a:txBody>
                    <a:bodyPr/>
                    <a:lstStyle/>
                    <a:p>
                      <a:pPr algn="ctr"/>
                      <a:r>
                        <a:rPr lang="en-IN" dirty="0">
                          <a:solidFill>
                            <a:schemeClr val="bg1"/>
                          </a:solidFill>
                        </a:rPr>
                        <a:t>Training</a:t>
                      </a:r>
                    </a:p>
                  </a:txBody>
                  <a:tcPr>
                    <a:solidFill>
                      <a:srgbClr val="C00000"/>
                    </a:solidFill>
                  </a:tcPr>
                </a:tc>
                <a:tc>
                  <a:txBody>
                    <a:bodyPr/>
                    <a:lstStyle/>
                    <a:p>
                      <a:pPr algn="ctr"/>
                      <a:r>
                        <a:rPr lang="en-IN" dirty="0">
                          <a:solidFill>
                            <a:schemeClr val="bg1"/>
                          </a:solidFill>
                        </a:rPr>
                        <a:t>Testing</a:t>
                      </a:r>
                    </a:p>
                  </a:txBody>
                  <a:tcPr>
                    <a:solidFill>
                      <a:srgbClr val="C00000"/>
                    </a:solidFill>
                  </a:tcPr>
                </a:tc>
                <a:extLst>
                  <a:ext uri="{0D108BD9-81ED-4DB2-BD59-A6C34878D82A}">
                    <a16:rowId xmlns:a16="http://schemas.microsoft.com/office/drawing/2014/main" val="1255826319"/>
                  </a:ext>
                </a:extLst>
              </a:tr>
              <a:tr h="466971">
                <a:tc>
                  <a:txBody>
                    <a:bodyPr/>
                    <a:lstStyle/>
                    <a:p>
                      <a:r>
                        <a:rPr lang="en-IN" dirty="0"/>
                        <a:t>Logistic Regression</a:t>
                      </a:r>
                    </a:p>
                  </a:txBody>
                  <a:tcPr/>
                </a:tc>
                <a:tc>
                  <a:txBody>
                    <a:bodyPr/>
                    <a:lstStyle/>
                    <a:p>
                      <a:r>
                        <a:rPr lang="en-IN" dirty="0"/>
                        <a:t>0.8100</a:t>
                      </a:r>
                    </a:p>
                  </a:txBody>
                  <a:tcPr/>
                </a:tc>
                <a:tc>
                  <a:txBody>
                    <a:bodyPr/>
                    <a:lstStyle/>
                    <a:p>
                      <a:r>
                        <a:rPr lang="en-IN" dirty="0"/>
                        <a:t>0.8103</a:t>
                      </a:r>
                    </a:p>
                  </a:txBody>
                  <a:tcPr/>
                </a:tc>
                <a:tc>
                  <a:txBody>
                    <a:bodyPr/>
                    <a:lstStyle/>
                    <a:p>
                      <a:r>
                        <a:rPr lang="en-IN" dirty="0"/>
                        <a:t>0.4418</a:t>
                      </a:r>
                    </a:p>
                  </a:txBody>
                  <a:tcPr/>
                </a:tc>
                <a:tc>
                  <a:txBody>
                    <a:bodyPr/>
                    <a:lstStyle/>
                    <a:p>
                      <a:r>
                        <a:rPr lang="en-IN" dirty="0"/>
                        <a:t>0.4720</a:t>
                      </a:r>
                    </a:p>
                  </a:txBody>
                  <a:tcPr/>
                </a:tc>
                <a:extLst>
                  <a:ext uri="{0D108BD9-81ED-4DB2-BD59-A6C34878D82A}">
                    <a16:rowId xmlns:a16="http://schemas.microsoft.com/office/drawing/2014/main" val="1674177899"/>
                  </a:ext>
                </a:extLst>
              </a:tr>
              <a:tr h="466971">
                <a:tc>
                  <a:txBody>
                    <a:bodyPr/>
                    <a:lstStyle/>
                    <a:p>
                      <a:r>
                        <a:rPr lang="en-IN" dirty="0"/>
                        <a:t>k-Nearest Neighbours</a:t>
                      </a:r>
                    </a:p>
                  </a:txBody>
                  <a:tcPr/>
                </a:tc>
                <a:tc>
                  <a:txBody>
                    <a:bodyPr/>
                    <a:lstStyle/>
                    <a:p>
                      <a:r>
                        <a:rPr lang="en-IN" dirty="0"/>
                        <a:t>0.8200</a:t>
                      </a:r>
                    </a:p>
                  </a:txBody>
                  <a:tcPr/>
                </a:tc>
                <a:tc>
                  <a:txBody>
                    <a:bodyPr/>
                    <a:lstStyle/>
                    <a:p>
                      <a:r>
                        <a:rPr lang="en-IN" dirty="0"/>
                        <a:t>0.8068</a:t>
                      </a:r>
                    </a:p>
                  </a:txBody>
                  <a:tcPr/>
                </a:tc>
                <a:tc>
                  <a:txBody>
                    <a:bodyPr/>
                    <a:lstStyle/>
                    <a:p>
                      <a:r>
                        <a:rPr lang="en-IN" dirty="0"/>
                        <a:t>0.6235</a:t>
                      </a:r>
                    </a:p>
                  </a:txBody>
                  <a:tcPr/>
                </a:tc>
                <a:tc>
                  <a:txBody>
                    <a:bodyPr/>
                    <a:lstStyle/>
                    <a:p>
                      <a:r>
                        <a:rPr lang="en-IN" dirty="0"/>
                        <a:t>0.5011</a:t>
                      </a:r>
                    </a:p>
                  </a:txBody>
                  <a:tcPr/>
                </a:tc>
                <a:extLst>
                  <a:ext uri="{0D108BD9-81ED-4DB2-BD59-A6C34878D82A}">
                    <a16:rowId xmlns:a16="http://schemas.microsoft.com/office/drawing/2014/main" val="2493882161"/>
                  </a:ext>
                </a:extLst>
              </a:tr>
              <a:tr h="466971">
                <a:tc>
                  <a:txBody>
                    <a:bodyPr/>
                    <a:lstStyle/>
                    <a:p>
                      <a:r>
                        <a:rPr lang="en-IN" dirty="0"/>
                        <a:t>Linear Discriminant Analysis</a:t>
                      </a:r>
                    </a:p>
                  </a:txBody>
                  <a:tcPr/>
                </a:tc>
                <a:tc>
                  <a:txBody>
                    <a:bodyPr/>
                    <a:lstStyle/>
                    <a:p>
                      <a:r>
                        <a:rPr lang="en-IN" dirty="0"/>
                        <a:t>0.8107</a:t>
                      </a:r>
                    </a:p>
                  </a:txBody>
                  <a:tcPr/>
                </a:tc>
                <a:tc>
                  <a:txBody>
                    <a:bodyPr/>
                    <a:lstStyle/>
                    <a:p>
                      <a:r>
                        <a:rPr lang="en-IN" dirty="0"/>
                        <a:t>0.8105</a:t>
                      </a:r>
                    </a:p>
                  </a:txBody>
                  <a:tcPr/>
                </a:tc>
                <a:tc>
                  <a:txBody>
                    <a:bodyPr/>
                    <a:lstStyle/>
                    <a:p>
                      <a:r>
                        <a:rPr lang="en-IN" dirty="0"/>
                        <a:t>0.4298</a:t>
                      </a:r>
                    </a:p>
                  </a:txBody>
                  <a:tcPr/>
                </a:tc>
                <a:tc>
                  <a:txBody>
                    <a:bodyPr/>
                    <a:lstStyle/>
                    <a:p>
                      <a:r>
                        <a:rPr lang="en-IN" dirty="0"/>
                        <a:t>0.4612</a:t>
                      </a:r>
                    </a:p>
                  </a:txBody>
                  <a:tcPr/>
                </a:tc>
                <a:extLst>
                  <a:ext uri="{0D108BD9-81ED-4DB2-BD59-A6C34878D82A}">
                    <a16:rowId xmlns:a16="http://schemas.microsoft.com/office/drawing/2014/main" val="1440739348"/>
                  </a:ext>
                </a:extLst>
              </a:tr>
              <a:tr h="466971">
                <a:tc>
                  <a:txBody>
                    <a:bodyPr/>
                    <a:lstStyle/>
                    <a:p>
                      <a:r>
                        <a:rPr lang="en-IN" dirty="0"/>
                        <a:t>Classification Tree</a:t>
                      </a:r>
                    </a:p>
                  </a:txBody>
                  <a:tcPr/>
                </a:tc>
                <a:tc>
                  <a:txBody>
                    <a:bodyPr/>
                    <a:lstStyle/>
                    <a:p>
                      <a:r>
                        <a:rPr lang="en-IN" dirty="0"/>
                        <a:t>0.8216</a:t>
                      </a:r>
                    </a:p>
                  </a:txBody>
                  <a:tcPr/>
                </a:tc>
                <a:tc>
                  <a:txBody>
                    <a:bodyPr/>
                    <a:lstStyle/>
                    <a:p>
                      <a:r>
                        <a:rPr lang="en-IN" dirty="0"/>
                        <a:t>0.8213</a:t>
                      </a:r>
                    </a:p>
                  </a:txBody>
                  <a:tcPr/>
                </a:tc>
                <a:tc>
                  <a:txBody>
                    <a:bodyPr/>
                    <a:lstStyle/>
                    <a:p>
                      <a:r>
                        <a:rPr lang="en-IN" dirty="0"/>
                        <a:t>0.5173</a:t>
                      </a:r>
                    </a:p>
                  </a:txBody>
                  <a:tcPr/>
                </a:tc>
                <a:tc>
                  <a:txBody>
                    <a:bodyPr/>
                    <a:lstStyle/>
                    <a:p>
                      <a:r>
                        <a:rPr lang="en-IN" dirty="0"/>
                        <a:t>0.5122</a:t>
                      </a:r>
                    </a:p>
                  </a:txBody>
                  <a:tcPr/>
                </a:tc>
                <a:extLst>
                  <a:ext uri="{0D108BD9-81ED-4DB2-BD59-A6C34878D82A}">
                    <a16:rowId xmlns:a16="http://schemas.microsoft.com/office/drawing/2014/main" val="1411620370"/>
                  </a:ext>
                </a:extLst>
              </a:tr>
              <a:tr h="466971">
                <a:tc>
                  <a:txBody>
                    <a:bodyPr/>
                    <a:lstStyle/>
                    <a:p>
                      <a:r>
                        <a:rPr lang="en-IN" dirty="0"/>
                        <a:t>Multi-Layer Perceptron</a:t>
                      </a:r>
                    </a:p>
                  </a:txBody>
                  <a:tcPr/>
                </a:tc>
                <a:tc>
                  <a:txBody>
                    <a:bodyPr/>
                    <a:lstStyle/>
                    <a:p>
                      <a:r>
                        <a:rPr lang="en-IN" dirty="0"/>
                        <a:t>0.8062</a:t>
                      </a:r>
                    </a:p>
                  </a:txBody>
                  <a:tcPr/>
                </a:tc>
                <a:tc>
                  <a:txBody>
                    <a:bodyPr/>
                    <a:lstStyle/>
                    <a:p>
                      <a:r>
                        <a:rPr lang="en-IN" dirty="0"/>
                        <a:t>0.8068</a:t>
                      </a:r>
                    </a:p>
                  </a:txBody>
                  <a:tcPr/>
                </a:tc>
                <a:tc>
                  <a:txBody>
                    <a:bodyPr/>
                    <a:lstStyle/>
                    <a:p>
                      <a:r>
                        <a:rPr lang="en-IN" dirty="0"/>
                        <a:t>0.4398</a:t>
                      </a:r>
                    </a:p>
                  </a:txBody>
                  <a:tcPr/>
                </a:tc>
                <a:tc>
                  <a:txBody>
                    <a:bodyPr/>
                    <a:lstStyle/>
                    <a:p>
                      <a:r>
                        <a:rPr lang="en-IN" dirty="0"/>
                        <a:t>0.4661</a:t>
                      </a:r>
                    </a:p>
                  </a:txBody>
                  <a:tcPr/>
                </a:tc>
                <a:extLst>
                  <a:ext uri="{0D108BD9-81ED-4DB2-BD59-A6C34878D82A}">
                    <a16:rowId xmlns:a16="http://schemas.microsoft.com/office/drawing/2014/main" val="3591186547"/>
                  </a:ext>
                </a:extLst>
              </a:tr>
              <a:tr h="466971">
                <a:tc>
                  <a:txBody>
                    <a:bodyPr/>
                    <a:lstStyle/>
                    <a:p>
                      <a:r>
                        <a:rPr lang="en-IN" dirty="0"/>
                        <a:t>Support Vector Machine</a:t>
                      </a:r>
                    </a:p>
                  </a:txBody>
                  <a:tcPr/>
                </a:tc>
                <a:tc>
                  <a:txBody>
                    <a:bodyPr/>
                    <a:lstStyle/>
                    <a:p>
                      <a:r>
                        <a:rPr lang="en-IN" dirty="0"/>
                        <a:t>0.8258</a:t>
                      </a:r>
                    </a:p>
                  </a:txBody>
                  <a:tcPr/>
                </a:tc>
                <a:tc>
                  <a:txBody>
                    <a:bodyPr/>
                    <a:lstStyle/>
                    <a:p>
                      <a:r>
                        <a:rPr lang="en-IN" dirty="0"/>
                        <a:t>0.8205</a:t>
                      </a:r>
                    </a:p>
                  </a:txBody>
                  <a:tcPr/>
                </a:tc>
                <a:tc>
                  <a:txBody>
                    <a:bodyPr/>
                    <a:lstStyle/>
                    <a:p>
                      <a:r>
                        <a:rPr lang="en-IN" dirty="0"/>
                        <a:t>0.5712</a:t>
                      </a:r>
                    </a:p>
                  </a:txBody>
                  <a:tcPr/>
                </a:tc>
                <a:tc>
                  <a:txBody>
                    <a:bodyPr/>
                    <a:lstStyle/>
                    <a:p>
                      <a:r>
                        <a:rPr lang="en-IN" dirty="0"/>
                        <a:t>0.4544</a:t>
                      </a:r>
                    </a:p>
                  </a:txBody>
                  <a:tcPr/>
                </a:tc>
                <a:extLst>
                  <a:ext uri="{0D108BD9-81ED-4DB2-BD59-A6C34878D82A}">
                    <a16:rowId xmlns:a16="http://schemas.microsoft.com/office/drawing/2014/main" val="1311026503"/>
                  </a:ext>
                </a:extLst>
              </a:tr>
              <a:tr h="466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Random Forest</a:t>
                      </a:r>
                    </a:p>
                  </a:txBody>
                  <a:tcPr/>
                </a:tc>
                <a:tc>
                  <a:txBody>
                    <a:bodyPr/>
                    <a:lstStyle/>
                    <a:p>
                      <a:r>
                        <a:rPr lang="en-IN" dirty="0"/>
                        <a:t>0.8207</a:t>
                      </a:r>
                    </a:p>
                  </a:txBody>
                  <a:tcPr/>
                </a:tc>
                <a:tc>
                  <a:txBody>
                    <a:bodyPr/>
                    <a:lstStyle/>
                    <a:p>
                      <a:r>
                        <a:rPr lang="en-IN" dirty="0"/>
                        <a:t>0.8203</a:t>
                      </a:r>
                    </a:p>
                  </a:txBody>
                  <a:tcPr/>
                </a:tc>
                <a:tc>
                  <a:txBody>
                    <a:bodyPr/>
                    <a:lstStyle/>
                    <a:p>
                      <a:r>
                        <a:rPr lang="en-IN" dirty="0"/>
                        <a:t>0.5642</a:t>
                      </a:r>
                    </a:p>
                  </a:txBody>
                  <a:tcPr/>
                </a:tc>
                <a:tc>
                  <a:txBody>
                    <a:bodyPr/>
                    <a:lstStyle/>
                    <a:p>
                      <a:r>
                        <a:rPr lang="en-IN" dirty="0"/>
                        <a:t>0.5669</a:t>
                      </a:r>
                    </a:p>
                  </a:txBody>
                  <a:tcPr/>
                </a:tc>
                <a:extLst>
                  <a:ext uri="{0D108BD9-81ED-4DB2-BD59-A6C34878D82A}">
                    <a16:rowId xmlns:a16="http://schemas.microsoft.com/office/drawing/2014/main" val="904196426"/>
                  </a:ext>
                </a:extLst>
              </a:tr>
              <a:tr h="466971">
                <a:tc>
                  <a:txBody>
                    <a:bodyPr/>
                    <a:lstStyle/>
                    <a:p>
                      <a:r>
                        <a:rPr lang="en-IN" dirty="0"/>
                        <a:t>Naïve Bayes Classifier</a:t>
                      </a:r>
                    </a:p>
                  </a:txBody>
                  <a:tcPr/>
                </a:tc>
                <a:tc>
                  <a:txBody>
                    <a:bodyPr/>
                    <a:lstStyle/>
                    <a:p>
                      <a:r>
                        <a:rPr lang="en-IN" dirty="0"/>
                        <a:t>0.7974</a:t>
                      </a:r>
                    </a:p>
                  </a:txBody>
                  <a:tcPr/>
                </a:tc>
                <a:tc>
                  <a:txBody>
                    <a:bodyPr/>
                    <a:lstStyle/>
                    <a:p>
                      <a:r>
                        <a:rPr lang="en-IN" dirty="0"/>
                        <a:t>0.7955</a:t>
                      </a:r>
                    </a:p>
                  </a:txBody>
                  <a:tcPr/>
                </a:tc>
                <a:tc>
                  <a:txBody>
                    <a:bodyPr/>
                    <a:lstStyle/>
                    <a:p>
                      <a:r>
                        <a:rPr lang="en-IN" dirty="0"/>
                        <a:t>0.4821</a:t>
                      </a:r>
                    </a:p>
                  </a:txBody>
                  <a:tcPr/>
                </a:tc>
                <a:tc>
                  <a:txBody>
                    <a:bodyPr/>
                    <a:lstStyle/>
                    <a:p>
                      <a:r>
                        <a:rPr lang="en-IN" dirty="0"/>
                        <a:t>0.4897</a:t>
                      </a:r>
                    </a:p>
                  </a:txBody>
                  <a:tcPr/>
                </a:tc>
                <a:extLst>
                  <a:ext uri="{0D108BD9-81ED-4DB2-BD59-A6C34878D82A}">
                    <a16:rowId xmlns:a16="http://schemas.microsoft.com/office/drawing/2014/main" val="2740408780"/>
                  </a:ext>
                </a:extLst>
              </a:tr>
            </a:tbl>
          </a:graphicData>
        </a:graphic>
      </p:graphicFrame>
    </p:spTree>
    <p:extLst>
      <p:ext uri="{BB962C8B-B14F-4D97-AF65-F5344CB8AC3E}">
        <p14:creationId xmlns:p14="http://schemas.microsoft.com/office/powerpoint/2010/main" val="99841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57883" y="1532169"/>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r>
              <a:rPr lang="en-US" sz="3200" dirty="0">
                <a:latin typeface="Bookman Old Style" panose="02050604050505020204" pitchFamily="18" charset="0"/>
              </a:rPr>
              <a:t>Without performing SMOTE:</a:t>
            </a:r>
            <a:endParaRPr lang="en-US" sz="2000" dirty="0">
              <a:latin typeface="Bookman Old Style" panose="02050604050505020204" pitchFamily="18" charset="0"/>
            </a:endParaRPr>
          </a:p>
          <a:p>
            <a:pPr marL="800100" lvl="1" indent="-342900">
              <a:buFont typeface="Arial" panose="020B0604020202020204" pitchFamily="34" charset="0"/>
              <a:buChar char="•"/>
            </a:pPr>
            <a:endParaRPr lang="en-US" sz="1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Random Forest gave the best test accuracy(82.03%).</a:t>
            </a:r>
          </a:p>
          <a:p>
            <a:pPr marL="800100" lvl="1" indent="-342900">
              <a:buFont typeface="Arial" panose="020B0604020202020204" pitchFamily="34" charset="0"/>
              <a:buChar char="•"/>
            </a:pPr>
            <a:endParaRPr lang="en-US"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Naïve Bayes Classifier gave the worst test accuracy(79.55%).</a:t>
            </a:r>
          </a:p>
          <a:p>
            <a:pPr marL="800100" lvl="1" indent="-342900">
              <a:buFont typeface="Arial" panose="020B0604020202020204" pitchFamily="34" charset="0"/>
              <a:buChar char="•"/>
            </a:pPr>
            <a:endParaRPr lang="en-US"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Random Forest also gave the best test area ratio(0.5669).</a:t>
            </a:r>
          </a:p>
          <a:p>
            <a:pPr marL="800100" lvl="1" indent="-342900">
              <a:buFont typeface="Arial" panose="020B0604020202020204" pitchFamily="34" charset="0"/>
              <a:buChar char="•"/>
            </a:pPr>
            <a:endParaRPr lang="en-US"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Support Vector Machine gave the worst test area ratio(0.4544).</a:t>
            </a:r>
          </a:p>
          <a:p>
            <a:pPr marL="800100" lvl="1" indent="-342900">
              <a:buFont typeface="Arial" panose="020B0604020202020204" pitchFamily="34" charset="0"/>
              <a:buChar char="•"/>
            </a:pPr>
            <a:endParaRPr lang="en-US"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All the models performed satisfactorily and all of them except Naïve Bayes had test accuracies above 80%.Even Naïve Bayes had accuracy close to 80%.</a:t>
            </a:r>
          </a:p>
          <a:p>
            <a:pPr marL="800100" lvl="1" indent="-342900">
              <a:buFont typeface="Arial" panose="020B0604020202020204" pitchFamily="34" charset="0"/>
              <a:buChar char="•"/>
            </a:pPr>
            <a:endParaRPr lang="en-US"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In terms of SSM, Support Vector Machine and Classification Tree performed the best</a:t>
            </a:r>
          </a:p>
          <a:p>
            <a:pPr lvl="1"/>
            <a:endParaRPr lang="en-US"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Concluding Remarks</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89</a:t>
            </a:fld>
            <a:endParaRPr lang="en-IN" dirty="0"/>
          </a:p>
        </p:txBody>
      </p:sp>
    </p:spTree>
    <p:extLst>
      <p:ext uri="{BB962C8B-B14F-4D97-AF65-F5344CB8AC3E}">
        <p14:creationId xmlns:p14="http://schemas.microsoft.com/office/powerpoint/2010/main" val="10303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How a Machine Learns?</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ookman Old Style" panose="02050604050505020204" pitchFamily="18" charset="0"/>
              </a:rPr>
              <a:t>The learning system of a machine learning algorithm can be divided into three main parts:-</a:t>
            </a:r>
          </a:p>
          <a:p>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A Decision Process: In general, machine learning algorithms are used to make a prediction or classification. Based on some input data, which can be labeled or unlabeled, your algorithm will produce an estimate about a pattern in the data.</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A Cost Function: An cost function evaluates the prediction of the model. If there are known examples. It can make a comparison to assess the accuracy of the model. </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A Model Optimization Process : If the model can fit better to the data points In the training set, then weights are adjusted to reduce the discrepancy between the known example and the model estimate. The algorithm will repeat this “evaluate and optimize” process, updating weights autonomously until a threshold of accuracy has been met. Overfitting needs to be taken care of in this process.</a:t>
            </a: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9</a:t>
            </a:fld>
            <a:endParaRPr lang="en-IN" dirty="0"/>
          </a:p>
        </p:txBody>
      </p:sp>
    </p:spTree>
    <p:extLst>
      <p:ext uri="{BB962C8B-B14F-4D97-AF65-F5344CB8AC3E}">
        <p14:creationId xmlns:p14="http://schemas.microsoft.com/office/powerpoint/2010/main" val="3345195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AF1905-3775-D48E-6246-4C622A96E25C}"/>
              </a:ext>
            </a:extLst>
          </p:cNvPr>
          <p:cNvSpPr/>
          <p:nvPr/>
        </p:nvSpPr>
        <p:spPr>
          <a:xfrm>
            <a:off x="1451914" y="637133"/>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Performance Report(With SMOTE) </a:t>
            </a:r>
          </a:p>
        </p:txBody>
      </p:sp>
      <p:sp>
        <p:nvSpPr>
          <p:cNvPr id="9" name="Rectangle 8">
            <a:extLst>
              <a:ext uri="{FF2B5EF4-FFF2-40B4-BE49-F238E27FC236}">
                <a16:creationId xmlns:a16="http://schemas.microsoft.com/office/drawing/2014/main" id="{A49E8B66-443A-3879-C56F-5A0E2136928C}"/>
              </a:ext>
            </a:extLst>
          </p:cNvPr>
          <p:cNvSpPr/>
          <p:nvPr/>
        </p:nvSpPr>
        <p:spPr>
          <a:xfrm>
            <a:off x="10270" y="1547596"/>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Bookman Old Style" panose="02050604050505020204" pitchFamily="18" charset="0"/>
            </a:endParaRPr>
          </a:p>
        </p:txBody>
      </p:sp>
      <p:sp>
        <p:nvSpPr>
          <p:cNvPr id="2" name="Slide Number Placeholder 1">
            <a:extLst>
              <a:ext uri="{FF2B5EF4-FFF2-40B4-BE49-F238E27FC236}">
                <a16:creationId xmlns:a16="http://schemas.microsoft.com/office/drawing/2014/main" id="{46A92955-D813-C02D-DE42-0AFAB3F31A7A}"/>
              </a:ext>
            </a:extLst>
          </p:cNvPr>
          <p:cNvSpPr>
            <a:spLocks noGrp="1"/>
          </p:cNvSpPr>
          <p:nvPr>
            <p:ph type="sldNum" sz="quarter" idx="12"/>
          </p:nvPr>
        </p:nvSpPr>
        <p:spPr/>
        <p:txBody>
          <a:bodyPr/>
          <a:lstStyle/>
          <a:p>
            <a:fld id="{CFE4B838-98C0-4603-B9D6-5B8E50BC2E28}" type="slidenum">
              <a:rPr lang="en-IN" smtClean="0"/>
              <a:t>90</a:t>
            </a:fld>
            <a:endParaRPr lang="en-IN" dirty="0"/>
          </a:p>
        </p:txBody>
      </p:sp>
      <p:graphicFrame>
        <p:nvGraphicFramePr>
          <p:cNvPr id="3" name="Table 5">
            <a:extLst>
              <a:ext uri="{FF2B5EF4-FFF2-40B4-BE49-F238E27FC236}">
                <a16:creationId xmlns:a16="http://schemas.microsoft.com/office/drawing/2014/main" id="{FC38953D-6277-93F6-D659-B30E4CBCE167}"/>
              </a:ext>
            </a:extLst>
          </p:cNvPr>
          <p:cNvGraphicFramePr>
            <a:graphicFrameLocks noGrp="1"/>
          </p:cNvGraphicFramePr>
          <p:nvPr>
            <p:extLst>
              <p:ext uri="{D42A27DB-BD31-4B8C-83A1-F6EECF244321}">
                <p14:modId xmlns:p14="http://schemas.microsoft.com/office/powerpoint/2010/main" val="3240071872"/>
              </p:ext>
            </p:extLst>
          </p:nvPr>
        </p:nvGraphicFramePr>
        <p:xfrm>
          <a:off x="10270" y="1557887"/>
          <a:ext cx="10727890" cy="4669710"/>
        </p:xfrm>
        <a:graphic>
          <a:graphicData uri="http://schemas.openxmlformats.org/drawingml/2006/table">
            <a:tbl>
              <a:tblPr firstRow="1" bandRow="1">
                <a:tableStyleId>{5C22544A-7EE6-4342-B048-85BDC9FD1C3A}</a:tableStyleId>
              </a:tblPr>
              <a:tblGrid>
                <a:gridCol w="3657490">
                  <a:extLst>
                    <a:ext uri="{9D8B030D-6E8A-4147-A177-3AD203B41FA5}">
                      <a16:colId xmlns:a16="http://schemas.microsoft.com/office/drawing/2014/main" val="2222012717"/>
                    </a:ext>
                  </a:extLst>
                </a:gridCol>
                <a:gridCol w="1767600">
                  <a:extLst>
                    <a:ext uri="{9D8B030D-6E8A-4147-A177-3AD203B41FA5}">
                      <a16:colId xmlns:a16="http://schemas.microsoft.com/office/drawing/2014/main" val="973067976"/>
                    </a:ext>
                  </a:extLst>
                </a:gridCol>
                <a:gridCol w="1767600">
                  <a:extLst>
                    <a:ext uri="{9D8B030D-6E8A-4147-A177-3AD203B41FA5}">
                      <a16:colId xmlns:a16="http://schemas.microsoft.com/office/drawing/2014/main" val="3800967375"/>
                    </a:ext>
                  </a:extLst>
                </a:gridCol>
                <a:gridCol w="1767600">
                  <a:extLst>
                    <a:ext uri="{9D8B030D-6E8A-4147-A177-3AD203B41FA5}">
                      <a16:colId xmlns:a16="http://schemas.microsoft.com/office/drawing/2014/main" val="1545308026"/>
                    </a:ext>
                  </a:extLst>
                </a:gridCol>
                <a:gridCol w="1767600">
                  <a:extLst>
                    <a:ext uri="{9D8B030D-6E8A-4147-A177-3AD203B41FA5}">
                      <a16:colId xmlns:a16="http://schemas.microsoft.com/office/drawing/2014/main" val="3074018923"/>
                    </a:ext>
                  </a:extLst>
                </a:gridCol>
              </a:tblGrid>
              <a:tr h="466971">
                <a:tc rowSpan="2">
                  <a:txBody>
                    <a:bodyPr/>
                    <a:lstStyle/>
                    <a:p>
                      <a:pPr algn="ctr"/>
                      <a:endParaRPr lang="en-IN" sz="1100" dirty="0"/>
                    </a:p>
                    <a:p>
                      <a:pPr algn="ctr"/>
                      <a:r>
                        <a:rPr lang="en-IN" sz="1100" dirty="0"/>
                        <a:t>  </a:t>
                      </a:r>
                      <a:r>
                        <a:rPr lang="en-IN" sz="2800" dirty="0"/>
                        <a:t>Models</a:t>
                      </a:r>
                      <a:endParaRPr lang="en-IN" sz="2000" dirty="0"/>
                    </a:p>
                  </a:txBody>
                  <a:tcPr/>
                </a:tc>
                <a:tc gridSpan="2">
                  <a:txBody>
                    <a:bodyPr/>
                    <a:lstStyle/>
                    <a:p>
                      <a:pPr algn="ctr"/>
                      <a:r>
                        <a:rPr lang="en-IN" sz="2000" dirty="0"/>
                        <a:t>Accuracy</a:t>
                      </a:r>
                    </a:p>
                  </a:txBody>
                  <a:tcPr/>
                </a:tc>
                <a:tc hMerge="1">
                  <a:txBody>
                    <a:bodyPr/>
                    <a:lstStyle/>
                    <a:p>
                      <a:endParaRPr lang="en-IN" dirty="0"/>
                    </a:p>
                  </a:txBody>
                  <a:tcPr/>
                </a:tc>
                <a:tc gridSpan="2">
                  <a:txBody>
                    <a:bodyPr/>
                    <a:lstStyle/>
                    <a:p>
                      <a:pPr algn="ctr"/>
                      <a:r>
                        <a:rPr lang="en-IN" sz="2000" dirty="0"/>
                        <a:t>Area Ratio</a:t>
                      </a:r>
                    </a:p>
                  </a:txBody>
                  <a:tcPr/>
                </a:tc>
                <a:tc hMerge="1">
                  <a:txBody>
                    <a:bodyPr/>
                    <a:lstStyle/>
                    <a:p>
                      <a:endParaRPr lang="en-IN" dirty="0"/>
                    </a:p>
                  </a:txBody>
                  <a:tcPr/>
                </a:tc>
                <a:extLst>
                  <a:ext uri="{0D108BD9-81ED-4DB2-BD59-A6C34878D82A}">
                    <a16:rowId xmlns:a16="http://schemas.microsoft.com/office/drawing/2014/main" val="3806478713"/>
                  </a:ext>
                </a:extLst>
              </a:tr>
              <a:tr h="466971">
                <a:tc vMerge="1">
                  <a:txBody>
                    <a:bodyPr/>
                    <a:lstStyle/>
                    <a:p>
                      <a:endParaRPr lang="en-IN" dirty="0"/>
                    </a:p>
                  </a:txBody>
                  <a:tcPr/>
                </a:tc>
                <a:tc>
                  <a:txBody>
                    <a:bodyPr/>
                    <a:lstStyle/>
                    <a:p>
                      <a:pPr algn="ctr"/>
                      <a:r>
                        <a:rPr lang="en-IN" dirty="0">
                          <a:solidFill>
                            <a:schemeClr val="bg1"/>
                          </a:solidFill>
                        </a:rPr>
                        <a:t>Training</a:t>
                      </a:r>
                    </a:p>
                  </a:txBody>
                  <a:tcPr>
                    <a:solidFill>
                      <a:srgbClr val="C00000"/>
                    </a:solidFill>
                  </a:tcPr>
                </a:tc>
                <a:tc>
                  <a:txBody>
                    <a:bodyPr/>
                    <a:lstStyle/>
                    <a:p>
                      <a:pPr algn="ctr"/>
                      <a:r>
                        <a:rPr lang="en-IN" dirty="0">
                          <a:solidFill>
                            <a:schemeClr val="bg1"/>
                          </a:solidFill>
                        </a:rPr>
                        <a:t>Testing</a:t>
                      </a:r>
                    </a:p>
                  </a:txBody>
                  <a:tcPr>
                    <a:solidFill>
                      <a:srgbClr val="C00000"/>
                    </a:solidFill>
                  </a:tcPr>
                </a:tc>
                <a:tc>
                  <a:txBody>
                    <a:bodyPr/>
                    <a:lstStyle/>
                    <a:p>
                      <a:pPr algn="ctr"/>
                      <a:r>
                        <a:rPr lang="en-IN" dirty="0">
                          <a:solidFill>
                            <a:schemeClr val="bg1"/>
                          </a:solidFill>
                        </a:rPr>
                        <a:t>Training</a:t>
                      </a:r>
                    </a:p>
                  </a:txBody>
                  <a:tcPr>
                    <a:solidFill>
                      <a:srgbClr val="C00000"/>
                    </a:solidFill>
                  </a:tcPr>
                </a:tc>
                <a:tc>
                  <a:txBody>
                    <a:bodyPr/>
                    <a:lstStyle/>
                    <a:p>
                      <a:pPr algn="ctr"/>
                      <a:r>
                        <a:rPr lang="en-IN" dirty="0">
                          <a:solidFill>
                            <a:schemeClr val="bg1"/>
                          </a:solidFill>
                        </a:rPr>
                        <a:t>Testing</a:t>
                      </a:r>
                    </a:p>
                  </a:txBody>
                  <a:tcPr>
                    <a:solidFill>
                      <a:srgbClr val="C00000"/>
                    </a:solidFill>
                  </a:tcPr>
                </a:tc>
                <a:extLst>
                  <a:ext uri="{0D108BD9-81ED-4DB2-BD59-A6C34878D82A}">
                    <a16:rowId xmlns:a16="http://schemas.microsoft.com/office/drawing/2014/main" val="1255826319"/>
                  </a:ext>
                </a:extLst>
              </a:tr>
              <a:tr h="466971">
                <a:tc>
                  <a:txBody>
                    <a:bodyPr/>
                    <a:lstStyle/>
                    <a:p>
                      <a:r>
                        <a:rPr lang="en-IN" dirty="0"/>
                        <a:t>Logistic Regression</a:t>
                      </a:r>
                    </a:p>
                  </a:txBody>
                  <a:tcPr/>
                </a:tc>
                <a:tc>
                  <a:txBody>
                    <a:bodyPr/>
                    <a:lstStyle/>
                    <a:p>
                      <a:r>
                        <a:rPr lang="en-IN" dirty="0"/>
                        <a:t>0.6706</a:t>
                      </a:r>
                    </a:p>
                  </a:txBody>
                  <a:tcPr/>
                </a:tc>
                <a:tc>
                  <a:txBody>
                    <a:bodyPr/>
                    <a:lstStyle/>
                    <a:p>
                      <a:r>
                        <a:rPr lang="en-IN" dirty="0"/>
                        <a:t>0.6803</a:t>
                      </a:r>
                    </a:p>
                  </a:txBody>
                  <a:tcPr/>
                </a:tc>
                <a:tc>
                  <a:txBody>
                    <a:bodyPr/>
                    <a:lstStyle/>
                    <a:p>
                      <a:r>
                        <a:rPr lang="en-IN" dirty="0"/>
                        <a:t>0.4569</a:t>
                      </a:r>
                    </a:p>
                  </a:txBody>
                  <a:tcPr/>
                </a:tc>
                <a:tc>
                  <a:txBody>
                    <a:bodyPr/>
                    <a:lstStyle/>
                    <a:p>
                      <a:r>
                        <a:rPr lang="en-IN" dirty="0"/>
                        <a:t>0.4776</a:t>
                      </a:r>
                    </a:p>
                  </a:txBody>
                  <a:tcPr/>
                </a:tc>
                <a:extLst>
                  <a:ext uri="{0D108BD9-81ED-4DB2-BD59-A6C34878D82A}">
                    <a16:rowId xmlns:a16="http://schemas.microsoft.com/office/drawing/2014/main" val="1674177899"/>
                  </a:ext>
                </a:extLst>
              </a:tr>
              <a:tr h="466971">
                <a:tc>
                  <a:txBody>
                    <a:bodyPr/>
                    <a:lstStyle/>
                    <a:p>
                      <a:r>
                        <a:rPr lang="en-IN" dirty="0"/>
                        <a:t>k-Nearest Neighbours</a:t>
                      </a:r>
                    </a:p>
                  </a:txBody>
                  <a:tcPr/>
                </a:tc>
                <a:tc>
                  <a:txBody>
                    <a:bodyPr/>
                    <a:lstStyle/>
                    <a:p>
                      <a:r>
                        <a:rPr lang="en-IN" dirty="0"/>
                        <a:t>0.7759</a:t>
                      </a:r>
                    </a:p>
                  </a:txBody>
                  <a:tcPr/>
                </a:tc>
                <a:tc>
                  <a:txBody>
                    <a:bodyPr/>
                    <a:lstStyle/>
                    <a:p>
                      <a:r>
                        <a:rPr lang="en-IN" dirty="0"/>
                        <a:t>0.6925</a:t>
                      </a:r>
                    </a:p>
                  </a:txBody>
                  <a:tcPr/>
                </a:tc>
                <a:tc>
                  <a:txBody>
                    <a:bodyPr/>
                    <a:lstStyle/>
                    <a:p>
                      <a:r>
                        <a:rPr lang="en-IN" dirty="0"/>
                        <a:t>0.7286</a:t>
                      </a:r>
                    </a:p>
                  </a:txBody>
                  <a:tcPr/>
                </a:tc>
                <a:tc>
                  <a:txBody>
                    <a:bodyPr/>
                    <a:lstStyle/>
                    <a:p>
                      <a:r>
                        <a:rPr lang="en-IN" dirty="0"/>
                        <a:t>0.4765</a:t>
                      </a:r>
                    </a:p>
                  </a:txBody>
                  <a:tcPr/>
                </a:tc>
                <a:extLst>
                  <a:ext uri="{0D108BD9-81ED-4DB2-BD59-A6C34878D82A}">
                    <a16:rowId xmlns:a16="http://schemas.microsoft.com/office/drawing/2014/main" val="2493882161"/>
                  </a:ext>
                </a:extLst>
              </a:tr>
              <a:tr h="466971">
                <a:tc>
                  <a:txBody>
                    <a:bodyPr/>
                    <a:lstStyle/>
                    <a:p>
                      <a:r>
                        <a:rPr lang="en-IN" dirty="0"/>
                        <a:t>Linear Discriminant Analysis</a:t>
                      </a:r>
                    </a:p>
                  </a:txBody>
                  <a:tcPr/>
                </a:tc>
                <a:tc>
                  <a:txBody>
                    <a:bodyPr/>
                    <a:lstStyle/>
                    <a:p>
                      <a:r>
                        <a:rPr lang="en-IN" dirty="0"/>
                        <a:t>0.6715</a:t>
                      </a:r>
                    </a:p>
                  </a:txBody>
                  <a:tcPr/>
                </a:tc>
                <a:tc>
                  <a:txBody>
                    <a:bodyPr/>
                    <a:lstStyle/>
                    <a:p>
                      <a:r>
                        <a:rPr lang="en-IN" dirty="0"/>
                        <a:t>0.6880</a:t>
                      </a:r>
                    </a:p>
                  </a:txBody>
                  <a:tcPr/>
                </a:tc>
                <a:tc>
                  <a:txBody>
                    <a:bodyPr/>
                    <a:lstStyle/>
                    <a:p>
                      <a:r>
                        <a:rPr lang="en-IN" dirty="0"/>
                        <a:t>0.4513</a:t>
                      </a:r>
                    </a:p>
                  </a:txBody>
                  <a:tcPr/>
                </a:tc>
                <a:tc>
                  <a:txBody>
                    <a:bodyPr/>
                    <a:lstStyle/>
                    <a:p>
                      <a:r>
                        <a:rPr lang="en-IN" dirty="0"/>
                        <a:t>0.4721</a:t>
                      </a:r>
                    </a:p>
                  </a:txBody>
                  <a:tcPr/>
                </a:tc>
                <a:extLst>
                  <a:ext uri="{0D108BD9-81ED-4DB2-BD59-A6C34878D82A}">
                    <a16:rowId xmlns:a16="http://schemas.microsoft.com/office/drawing/2014/main" val="1440739348"/>
                  </a:ext>
                </a:extLst>
              </a:tr>
              <a:tr h="466971">
                <a:tc>
                  <a:txBody>
                    <a:bodyPr/>
                    <a:lstStyle/>
                    <a:p>
                      <a:r>
                        <a:rPr lang="en-IN" dirty="0"/>
                        <a:t>Classification Tree</a:t>
                      </a:r>
                    </a:p>
                  </a:txBody>
                  <a:tcPr/>
                </a:tc>
                <a:tc>
                  <a:txBody>
                    <a:bodyPr/>
                    <a:lstStyle/>
                    <a:p>
                      <a:r>
                        <a:rPr lang="en-IN" dirty="0"/>
                        <a:t>0.7576</a:t>
                      </a:r>
                    </a:p>
                  </a:txBody>
                  <a:tcPr/>
                </a:tc>
                <a:tc>
                  <a:txBody>
                    <a:bodyPr/>
                    <a:lstStyle/>
                    <a:p>
                      <a:r>
                        <a:rPr lang="en-IN" dirty="0"/>
                        <a:t>0.7365</a:t>
                      </a:r>
                    </a:p>
                  </a:txBody>
                  <a:tcPr/>
                </a:tc>
                <a:tc>
                  <a:txBody>
                    <a:bodyPr/>
                    <a:lstStyle/>
                    <a:p>
                      <a:r>
                        <a:rPr lang="en-IN" dirty="0"/>
                        <a:t>0.6615</a:t>
                      </a:r>
                    </a:p>
                  </a:txBody>
                  <a:tcPr/>
                </a:tc>
                <a:tc>
                  <a:txBody>
                    <a:bodyPr/>
                    <a:lstStyle/>
                    <a:p>
                      <a:r>
                        <a:rPr lang="en-IN" dirty="0"/>
                        <a:t>0.4977</a:t>
                      </a:r>
                    </a:p>
                  </a:txBody>
                  <a:tcPr/>
                </a:tc>
                <a:extLst>
                  <a:ext uri="{0D108BD9-81ED-4DB2-BD59-A6C34878D82A}">
                    <a16:rowId xmlns:a16="http://schemas.microsoft.com/office/drawing/2014/main" val="1411620370"/>
                  </a:ext>
                </a:extLst>
              </a:tr>
              <a:tr h="466971">
                <a:tc>
                  <a:txBody>
                    <a:bodyPr/>
                    <a:lstStyle/>
                    <a:p>
                      <a:r>
                        <a:rPr lang="en-IN" dirty="0"/>
                        <a:t>Multi-Layer Perceptron</a:t>
                      </a:r>
                    </a:p>
                  </a:txBody>
                  <a:tcPr/>
                </a:tc>
                <a:tc>
                  <a:txBody>
                    <a:bodyPr/>
                    <a:lstStyle/>
                    <a:p>
                      <a:r>
                        <a:rPr lang="en-IN" dirty="0"/>
                        <a:t>0.6732</a:t>
                      </a:r>
                    </a:p>
                  </a:txBody>
                  <a:tcPr/>
                </a:tc>
                <a:tc>
                  <a:txBody>
                    <a:bodyPr/>
                    <a:lstStyle/>
                    <a:p>
                      <a:r>
                        <a:rPr lang="en-IN" dirty="0"/>
                        <a:t>0.6870</a:t>
                      </a:r>
                    </a:p>
                  </a:txBody>
                  <a:tcPr/>
                </a:tc>
                <a:tc>
                  <a:txBody>
                    <a:bodyPr/>
                    <a:lstStyle/>
                    <a:p>
                      <a:r>
                        <a:rPr lang="en-IN" dirty="0"/>
                        <a:t>0.4639</a:t>
                      </a:r>
                    </a:p>
                  </a:txBody>
                  <a:tcPr/>
                </a:tc>
                <a:tc>
                  <a:txBody>
                    <a:bodyPr/>
                    <a:lstStyle/>
                    <a:p>
                      <a:r>
                        <a:rPr lang="en-IN" dirty="0"/>
                        <a:t>0.4808</a:t>
                      </a:r>
                    </a:p>
                  </a:txBody>
                  <a:tcPr/>
                </a:tc>
                <a:extLst>
                  <a:ext uri="{0D108BD9-81ED-4DB2-BD59-A6C34878D82A}">
                    <a16:rowId xmlns:a16="http://schemas.microsoft.com/office/drawing/2014/main" val="3591186547"/>
                  </a:ext>
                </a:extLst>
              </a:tr>
              <a:tr h="466971">
                <a:tc>
                  <a:txBody>
                    <a:bodyPr/>
                    <a:lstStyle/>
                    <a:p>
                      <a:r>
                        <a:rPr lang="en-IN" dirty="0"/>
                        <a:t>Support Vector Machine</a:t>
                      </a:r>
                    </a:p>
                  </a:txBody>
                  <a:tcPr/>
                </a:tc>
                <a:tc>
                  <a:txBody>
                    <a:bodyPr/>
                    <a:lstStyle/>
                    <a:p>
                      <a:r>
                        <a:rPr lang="en-IN" dirty="0"/>
                        <a:t>0.7243</a:t>
                      </a:r>
                    </a:p>
                  </a:txBody>
                  <a:tcPr/>
                </a:tc>
                <a:tc>
                  <a:txBody>
                    <a:bodyPr/>
                    <a:lstStyle/>
                    <a:p>
                      <a:r>
                        <a:rPr lang="en-IN" dirty="0"/>
                        <a:t>0.7811</a:t>
                      </a:r>
                    </a:p>
                  </a:txBody>
                  <a:tcPr/>
                </a:tc>
                <a:tc>
                  <a:txBody>
                    <a:bodyPr/>
                    <a:lstStyle/>
                    <a:p>
                      <a:r>
                        <a:rPr lang="en-IN" dirty="0"/>
                        <a:t>0.6201</a:t>
                      </a:r>
                    </a:p>
                  </a:txBody>
                  <a:tcPr/>
                </a:tc>
                <a:tc>
                  <a:txBody>
                    <a:bodyPr/>
                    <a:lstStyle/>
                    <a:p>
                      <a:r>
                        <a:rPr lang="en-IN" dirty="0"/>
                        <a:t>0.5384</a:t>
                      </a:r>
                    </a:p>
                  </a:txBody>
                  <a:tcPr/>
                </a:tc>
                <a:extLst>
                  <a:ext uri="{0D108BD9-81ED-4DB2-BD59-A6C34878D82A}">
                    <a16:rowId xmlns:a16="http://schemas.microsoft.com/office/drawing/2014/main" val="1311026503"/>
                  </a:ext>
                </a:extLst>
              </a:tr>
              <a:tr h="466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Random Forest</a:t>
                      </a:r>
                    </a:p>
                  </a:txBody>
                  <a:tcPr/>
                </a:tc>
                <a:tc>
                  <a:txBody>
                    <a:bodyPr/>
                    <a:lstStyle/>
                    <a:p>
                      <a:r>
                        <a:rPr lang="en-IN" dirty="0"/>
                        <a:t>0.7602</a:t>
                      </a:r>
                    </a:p>
                  </a:txBody>
                  <a:tcPr/>
                </a:tc>
                <a:tc>
                  <a:txBody>
                    <a:bodyPr/>
                    <a:lstStyle/>
                    <a:p>
                      <a:r>
                        <a:rPr lang="en-IN" dirty="0"/>
                        <a:t>0.7791</a:t>
                      </a:r>
                    </a:p>
                  </a:txBody>
                  <a:tcPr/>
                </a:tc>
                <a:tc>
                  <a:txBody>
                    <a:bodyPr/>
                    <a:lstStyle/>
                    <a:p>
                      <a:r>
                        <a:rPr lang="en-IN" dirty="0"/>
                        <a:t>0.6719</a:t>
                      </a:r>
                    </a:p>
                  </a:txBody>
                  <a:tcPr/>
                </a:tc>
                <a:tc>
                  <a:txBody>
                    <a:bodyPr/>
                    <a:lstStyle/>
                    <a:p>
                      <a:r>
                        <a:rPr lang="en-IN" dirty="0"/>
                        <a:t>0.5659</a:t>
                      </a:r>
                    </a:p>
                  </a:txBody>
                  <a:tcPr/>
                </a:tc>
                <a:extLst>
                  <a:ext uri="{0D108BD9-81ED-4DB2-BD59-A6C34878D82A}">
                    <a16:rowId xmlns:a16="http://schemas.microsoft.com/office/drawing/2014/main" val="904196426"/>
                  </a:ext>
                </a:extLst>
              </a:tr>
              <a:tr h="466971">
                <a:tc>
                  <a:txBody>
                    <a:bodyPr/>
                    <a:lstStyle/>
                    <a:p>
                      <a:r>
                        <a:rPr lang="en-IN" dirty="0"/>
                        <a:t>Naïve Bayes Classifier</a:t>
                      </a:r>
                    </a:p>
                  </a:txBody>
                  <a:tcPr/>
                </a:tc>
                <a:tc>
                  <a:txBody>
                    <a:bodyPr/>
                    <a:lstStyle/>
                    <a:p>
                      <a:r>
                        <a:rPr lang="en-IN" dirty="0"/>
                        <a:t>0.6945</a:t>
                      </a:r>
                    </a:p>
                  </a:txBody>
                  <a:tcPr/>
                </a:tc>
                <a:tc>
                  <a:txBody>
                    <a:bodyPr/>
                    <a:lstStyle/>
                    <a:p>
                      <a:r>
                        <a:rPr lang="en-IN" dirty="0"/>
                        <a:t>0.7440</a:t>
                      </a:r>
                    </a:p>
                  </a:txBody>
                  <a:tcPr/>
                </a:tc>
                <a:tc>
                  <a:txBody>
                    <a:bodyPr/>
                    <a:lstStyle/>
                    <a:p>
                      <a:r>
                        <a:rPr lang="en-IN" dirty="0"/>
                        <a:t>0.4735</a:t>
                      </a:r>
                    </a:p>
                  </a:txBody>
                  <a:tcPr/>
                </a:tc>
                <a:tc>
                  <a:txBody>
                    <a:bodyPr/>
                    <a:lstStyle/>
                    <a:p>
                      <a:r>
                        <a:rPr lang="en-IN" dirty="0"/>
                        <a:t>0.4808</a:t>
                      </a:r>
                    </a:p>
                  </a:txBody>
                  <a:tcPr/>
                </a:tc>
                <a:extLst>
                  <a:ext uri="{0D108BD9-81ED-4DB2-BD59-A6C34878D82A}">
                    <a16:rowId xmlns:a16="http://schemas.microsoft.com/office/drawing/2014/main" val="2740408780"/>
                  </a:ext>
                </a:extLst>
              </a:tr>
            </a:tbl>
          </a:graphicData>
        </a:graphic>
      </p:graphicFrame>
    </p:spTree>
    <p:extLst>
      <p:ext uri="{BB962C8B-B14F-4D97-AF65-F5344CB8AC3E}">
        <p14:creationId xmlns:p14="http://schemas.microsoft.com/office/powerpoint/2010/main" val="16039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5CB5-221F-9972-6492-498E2A1181F3}"/>
              </a:ext>
            </a:extLst>
          </p:cNvPr>
          <p:cNvSpPr/>
          <p:nvPr/>
        </p:nvSpPr>
        <p:spPr>
          <a:xfrm>
            <a:off x="1457883" y="1532169"/>
            <a:ext cx="10728000" cy="46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r>
              <a:rPr lang="en-US" sz="3200" dirty="0">
                <a:latin typeface="Bookman Old Style" panose="02050604050505020204" pitchFamily="18" charset="0"/>
              </a:rPr>
              <a:t>After performing SMOTE:</a:t>
            </a:r>
          </a:p>
          <a:p>
            <a:endParaRPr lang="en-US" sz="2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Support Vector Machine gave the best test accuracy(78.11%).</a:t>
            </a:r>
          </a:p>
          <a:p>
            <a:pPr marL="800100" lvl="1" indent="-342900">
              <a:buFont typeface="Arial" panose="020B0604020202020204" pitchFamily="34" charset="0"/>
              <a:buChar char="•"/>
            </a:pPr>
            <a:endParaRPr lang="en-US" sz="2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Logistic Regression gave the worst test accuracy(68.03%).</a:t>
            </a:r>
          </a:p>
          <a:p>
            <a:pPr marL="800100" lvl="1" indent="-342900">
              <a:buFont typeface="Arial" panose="020B0604020202020204" pitchFamily="34" charset="0"/>
              <a:buChar char="•"/>
            </a:pPr>
            <a:endParaRPr lang="en-US" sz="2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Random Forest gave the best test area ratio(0.5659).</a:t>
            </a:r>
          </a:p>
          <a:p>
            <a:pPr marL="800100" lvl="1" indent="-342900">
              <a:buFont typeface="Arial" panose="020B0604020202020204" pitchFamily="34" charset="0"/>
              <a:buChar char="•"/>
            </a:pPr>
            <a:endParaRPr lang="en-US" sz="2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Linear Discriminant Analysis gave the worst test area ratio(0.4721).</a:t>
            </a:r>
          </a:p>
          <a:p>
            <a:pPr marL="800100" lvl="1" indent="-342900">
              <a:buFont typeface="Arial" panose="020B0604020202020204" pitchFamily="34" charset="0"/>
              <a:buChar char="•"/>
            </a:pPr>
            <a:endParaRPr lang="en-US" sz="2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All the models gave accuracies in the range of 68-80%.</a:t>
            </a:r>
          </a:p>
          <a:p>
            <a:pPr marL="800100" lvl="1" indent="-342900">
              <a:buFont typeface="Arial" panose="020B0604020202020204" pitchFamily="34" charset="0"/>
              <a:buChar char="•"/>
            </a:pPr>
            <a:endParaRPr lang="en-US" sz="2000" dirty="0">
              <a:latin typeface="Bookman Old Style" panose="02050604050505020204" pitchFamily="18" charset="0"/>
            </a:endParaRPr>
          </a:p>
          <a:p>
            <a:pPr marL="800100" lvl="1" indent="-342900">
              <a:buFont typeface="Arial" panose="020B0604020202020204" pitchFamily="34" charset="0"/>
              <a:buChar char="•"/>
            </a:pPr>
            <a:r>
              <a:rPr lang="en-US" sz="2000" dirty="0">
                <a:latin typeface="Bookman Old Style" panose="02050604050505020204" pitchFamily="18" charset="0"/>
              </a:rPr>
              <a:t>In terms of SSM, Random Forest performed the best </a:t>
            </a:r>
          </a:p>
          <a:p>
            <a:pPr lvl="1"/>
            <a:endParaRPr lang="en-US" sz="2000" dirty="0">
              <a:latin typeface="Bookman Old Style" panose="02050604050505020204" pitchFamily="18" charset="0"/>
            </a:endParaRPr>
          </a:p>
        </p:txBody>
      </p:sp>
      <p:sp>
        <p:nvSpPr>
          <p:cNvPr id="5" name="Rectangle 4">
            <a:extLst>
              <a:ext uri="{FF2B5EF4-FFF2-40B4-BE49-F238E27FC236}">
                <a16:creationId xmlns:a16="http://schemas.microsoft.com/office/drawing/2014/main" id="{59DE0A09-27C7-4200-D0C4-26F44BCB3549}"/>
              </a:ext>
            </a:extLst>
          </p:cNvPr>
          <p:cNvSpPr/>
          <p:nvPr/>
        </p:nvSpPr>
        <p:spPr>
          <a:xfrm>
            <a:off x="7162" y="631037"/>
            <a:ext cx="10728000" cy="79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Concluding Remarks</a:t>
            </a:r>
          </a:p>
        </p:txBody>
      </p:sp>
      <p:sp>
        <p:nvSpPr>
          <p:cNvPr id="2" name="Slide Number Placeholder 1">
            <a:extLst>
              <a:ext uri="{FF2B5EF4-FFF2-40B4-BE49-F238E27FC236}">
                <a16:creationId xmlns:a16="http://schemas.microsoft.com/office/drawing/2014/main" id="{09164A4F-BC28-1C8B-B320-5F343DEF3A23}"/>
              </a:ext>
            </a:extLst>
          </p:cNvPr>
          <p:cNvSpPr>
            <a:spLocks noGrp="1"/>
          </p:cNvSpPr>
          <p:nvPr>
            <p:ph type="sldNum" sz="quarter" idx="12"/>
          </p:nvPr>
        </p:nvSpPr>
        <p:spPr/>
        <p:txBody>
          <a:bodyPr/>
          <a:lstStyle/>
          <a:p>
            <a:fld id="{CFE4B838-98C0-4603-B9D6-5B8E50BC2E28}" type="slidenum">
              <a:rPr lang="en-IN" smtClean="0"/>
              <a:t>91</a:t>
            </a:fld>
            <a:endParaRPr lang="en-IN" dirty="0"/>
          </a:p>
        </p:txBody>
      </p:sp>
    </p:spTree>
    <p:extLst>
      <p:ext uri="{BB962C8B-B14F-4D97-AF65-F5344CB8AC3E}">
        <p14:creationId xmlns:p14="http://schemas.microsoft.com/office/powerpoint/2010/main" val="421710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1458010" y="2570458"/>
            <a:ext cx="9144000" cy="1665968"/>
          </a:xfrm>
          <a:noFill/>
        </p:spPr>
        <p:txBody>
          <a:bodyPr>
            <a:normAutofit fontScale="90000"/>
          </a:bodyPr>
          <a:lstStyle/>
          <a:p>
            <a:pPr algn="ctr"/>
            <a:r>
              <a:rPr lang="en-US" sz="8000" dirty="0"/>
              <a:t>Acknowledgement</a:t>
            </a:r>
            <a:br>
              <a:rPr lang="en-US" sz="8000" dirty="0"/>
            </a:br>
            <a:br>
              <a:rPr lang="en-US" sz="8000" dirty="0"/>
            </a:br>
            <a:endParaRPr lang="en-US" sz="8000" dirty="0"/>
          </a:p>
        </p:txBody>
      </p:sp>
      <p:sp>
        <p:nvSpPr>
          <p:cNvPr id="4" name="Rectangle 3">
            <a:extLst>
              <a:ext uri="{FF2B5EF4-FFF2-40B4-BE49-F238E27FC236}">
                <a16:creationId xmlns:a16="http://schemas.microsoft.com/office/drawing/2014/main" id="{B2125CB5-221F-9972-6492-498E2A1181F3}"/>
              </a:ext>
            </a:extLst>
          </p:cNvPr>
          <p:cNvSpPr/>
          <p:nvPr/>
        </p:nvSpPr>
        <p:spPr>
          <a:xfrm>
            <a:off x="4174" y="6174461"/>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a:off x="1458010" y="631037"/>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lide Number Placeholder 2">
            <a:extLst>
              <a:ext uri="{FF2B5EF4-FFF2-40B4-BE49-F238E27FC236}">
                <a16:creationId xmlns:a16="http://schemas.microsoft.com/office/drawing/2014/main" id="{5E7D2467-CF2F-1E17-D029-F839AA3284DF}"/>
              </a:ext>
            </a:extLst>
          </p:cNvPr>
          <p:cNvSpPr>
            <a:spLocks noGrp="1"/>
          </p:cNvSpPr>
          <p:nvPr>
            <p:ph type="sldNum" sz="quarter" idx="12"/>
          </p:nvPr>
        </p:nvSpPr>
        <p:spPr/>
        <p:txBody>
          <a:bodyPr/>
          <a:lstStyle/>
          <a:p>
            <a:fld id="{CFE4B838-98C0-4603-B9D6-5B8E50BC2E28}" type="slidenum">
              <a:rPr lang="en-IN" smtClean="0"/>
              <a:t>92</a:t>
            </a:fld>
            <a:endParaRPr lang="en-IN" dirty="0"/>
          </a:p>
        </p:txBody>
      </p:sp>
      <p:sp>
        <p:nvSpPr>
          <p:cNvPr id="6" name="TextBox 5">
            <a:extLst>
              <a:ext uri="{FF2B5EF4-FFF2-40B4-BE49-F238E27FC236}">
                <a16:creationId xmlns:a16="http://schemas.microsoft.com/office/drawing/2014/main" id="{2C99F020-12DE-8CA9-EC36-D8A46C00C331}"/>
              </a:ext>
            </a:extLst>
          </p:cNvPr>
          <p:cNvSpPr txBox="1"/>
          <p:nvPr/>
        </p:nvSpPr>
        <p:spPr>
          <a:xfrm>
            <a:off x="762000" y="2560320"/>
            <a:ext cx="10515600" cy="2308324"/>
          </a:xfrm>
          <a:prstGeom prst="rect">
            <a:avLst/>
          </a:prstGeom>
          <a:solidFill>
            <a:schemeClr val="accent1">
              <a:lumMod val="40000"/>
              <a:lumOff val="60000"/>
              <a:alpha val="50000"/>
            </a:schemeClr>
          </a:solidFill>
        </p:spPr>
        <p:txBody>
          <a:bodyPr wrap="square" rtlCol="0">
            <a:spAutoFit/>
          </a:bodyPr>
          <a:lstStyle/>
          <a:p>
            <a:r>
              <a:rPr lang="en-IN" sz="2400" dirty="0"/>
              <a:t>We would like to thank Prof. Rituparna Sen for giving us the opportunity to work on this project and guiding us throughout this period. It provided us with a great opportunity to learn something new and widen our knowledge.</a:t>
            </a:r>
          </a:p>
          <a:p>
            <a:endParaRPr lang="en-IN" sz="2400" dirty="0"/>
          </a:p>
          <a:p>
            <a:r>
              <a:rPr lang="en-IN" sz="2400" dirty="0"/>
              <a:t>We would also like to thank Mr. Prasun De, M.Stat student of ISI Kolkata for helping us with various topics</a:t>
            </a:r>
            <a:r>
              <a:rPr lang="en-IN" dirty="0"/>
              <a:t>   </a:t>
            </a:r>
          </a:p>
        </p:txBody>
      </p:sp>
    </p:spTree>
    <p:extLst>
      <p:ext uri="{BB962C8B-B14F-4D97-AF65-F5344CB8AC3E}">
        <p14:creationId xmlns:p14="http://schemas.microsoft.com/office/powerpoint/2010/main" val="292287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DD090B-2B45-D52E-778C-889F19123192}"/>
              </a:ext>
            </a:extLst>
          </p:cNvPr>
          <p:cNvSpPr/>
          <p:nvPr/>
        </p:nvSpPr>
        <p:spPr>
          <a:xfrm>
            <a:off x="-558800" y="-622300"/>
            <a:ext cx="13538200" cy="82169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9564EA1D-29E0-D351-A9C2-FB0F69FB571C}"/>
              </a:ext>
            </a:extLst>
          </p:cNvPr>
          <p:cNvSpPr>
            <a:spLocks noGrp="1"/>
          </p:cNvSpPr>
          <p:nvPr>
            <p:ph type="ctrTitle"/>
          </p:nvPr>
        </p:nvSpPr>
        <p:spPr>
          <a:xfrm>
            <a:off x="210795" y="2664723"/>
            <a:ext cx="11770410" cy="2937440"/>
          </a:xfrm>
          <a:noFill/>
        </p:spPr>
        <p:txBody>
          <a:bodyPr>
            <a:noAutofit/>
          </a:bodyPr>
          <a:lstStyle/>
          <a:p>
            <a:pPr algn="ctr"/>
            <a:r>
              <a:rPr lang="en-US" sz="15000" b="1" dirty="0">
                <a:solidFill>
                  <a:schemeClr val="bg1"/>
                </a:solidFill>
                <a:latin typeface="Vladimir Script" panose="03050402040407070305" pitchFamily="66" charset="0"/>
              </a:rPr>
              <a:t>Thank</a:t>
            </a:r>
            <a:br>
              <a:rPr lang="en-US" sz="15000" b="1" dirty="0">
                <a:solidFill>
                  <a:schemeClr val="bg1"/>
                </a:solidFill>
                <a:latin typeface="Vladimir Script" panose="03050402040407070305" pitchFamily="66" charset="0"/>
              </a:rPr>
            </a:br>
            <a:r>
              <a:rPr lang="en-US" sz="15000" b="1" dirty="0">
                <a:solidFill>
                  <a:schemeClr val="bg1"/>
                </a:solidFill>
                <a:latin typeface="Vladimir Script" panose="03050402040407070305" pitchFamily="66" charset="0"/>
              </a:rPr>
              <a:t>You</a:t>
            </a:r>
          </a:p>
        </p:txBody>
      </p:sp>
      <p:sp>
        <p:nvSpPr>
          <p:cNvPr id="4" name="Rectangle 3">
            <a:extLst>
              <a:ext uri="{FF2B5EF4-FFF2-40B4-BE49-F238E27FC236}">
                <a16:creationId xmlns:a16="http://schemas.microsoft.com/office/drawing/2014/main" id="{B2125CB5-221F-9972-6492-498E2A1181F3}"/>
              </a:ext>
            </a:extLst>
          </p:cNvPr>
          <p:cNvSpPr/>
          <p:nvPr/>
        </p:nvSpPr>
        <p:spPr>
          <a:xfrm rot="1940430">
            <a:off x="74015" y="7193915"/>
            <a:ext cx="10728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DE0A09-27C7-4200-D0C4-26F44BCB3549}"/>
              </a:ext>
            </a:extLst>
          </p:cNvPr>
          <p:cNvSpPr/>
          <p:nvPr/>
        </p:nvSpPr>
        <p:spPr>
          <a:xfrm rot="1866851">
            <a:off x="1385657" y="-149529"/>
            <a:ext cx="10728000" cy="457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2794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614.975"/>
  <p:tag name="ORIGINALWIDTH" val="4990.447"/>
  <p:tag name="LATEXADDIN" val="\documentclass{article}&#10;\usepackage{amsmath}&#10;\usepackage{xcolor}&#10;\setlength{\textwidth}{400pt}&#10;\usepackage{fontspec}&#10;\setmainfont{Bookman Old Style}&#10;\setlength{\parindent}{0pt}&#10;\pagestyle{empty}&#10;\usepackage{enumitem}&#10;\begin{document}&#10;\color{white}&#10;\small{We will use the following notations through the discussion:&#10;&#10;\begin{itemize}&#10;&#10;\item $S$ will denote the training dataset.&#10;&#10;\item $x_1,x_2,\dots ,x_n$ will denote d-dimensional feature vectors in $S$.For each feature vector the output vector will be denoted by $y_i$ which takes either 0 or 1 as value.&#10;&#10;\item The defaulter class will be denoted by $\mathcal{C}_1$ and the non defaulter class will be denoted be $\mathcal{C}_0$.&#10;&#10;\item For a given data point $x_i$ in the training dataset $x_{i,j}$ will denote the $j^{th}$ co-ordinate of $x_i$.&#10;&#10;\item Also we will use $n_0$ to denote the number of elements in class $\mathcal{C}_0$ in the training set and $n_1$ for class $\mathcal{C}_1$$(n=n_0+n_1).$&#10;\end{itemize}&#10;}&#10;\end{document}"/>
  <p:tag name="IGUANATEXSIZE" val="20"/>
  <p:tag name="IGUANATEXCURSOR" val="453"/>
  <p:tag name="TRANSPARENCY" val="True"/>
  <p:tag name="LATEXENGINEID" val="2"/>
  <p:tag name="TEMPFOLDER" val="D:\LaTex\IguanaTex\"/>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203.808"/>
  <p:tag name="ORIGINALWIDTH" val="4772.166"/>
  <p:tag name="LATEXADDIN" val="\documentclass{article}&#10;\usepackage{amsmath,amsfonts,amssymb}&#10;\usepackage{xcolor}&#10;\setlength{\textwidth}{400pt}&#10;\usepackage{fontspec}&#10;\setmainfont{Bookman Old Style}&#10;\setlength{\parindent}{0pt}&#10;\pagestyle{empty}&#10;\begin{document}&#10;\color{white}&#10;\small{&#10;\begin{itemize}&#10;\item Naive Bayes is a classifiaction algorithm based on the bayes theorem that assumes independence of features involved in the classification problem.Our main goal is to find $\mathbb{P}(y|x)$ for any given vector $x$ by using the training data.For that purpose the Bayes theorem is used $$\mathbb{P}(y|x)=\frac{\mathbb{P}(x|y)\mathbb{P}(y)}{\mathbb{P}(x)}$$&#10;\item Now $\mathbb{P}(x)$ independent of $y$ and can be estimated from the training set and we can estimate $\mathbb{P}(y)$ by $$\hat{P}(Y=y)=\frac{\sum_{i=1}^{n}I(y_i=y)}{n}$$.&#10;\item Now suppose the features are categorical.Then $$\hat{P}(x(j)=a_j|y=c)=\frac{\sum_{i=1}^{n}I(x_{i,j}=a_j)I(y_i=c)}{\sum_{i=1}^{n}I(y_i=c)}$$.&#10;&#10;\end{itemize}&#10;}&#10;\end{document}"/>
  <p:tag name="IGUANATEXSIZE" val="20"/>
  <p:tag name="IGUANATEXCURSOR" val="857"/>
  <p:tag name="TRANSPARENCY" val="True"/>
  <p:tag name="LATEXENGINEID" val="2"/>
  <p:tag name="TEMPFOLDER" val="D:\LaTex\IguanaTex\"/>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918.768"/>
  <p:tag name="ORIGINALWIDTH" val="4770.666"/>
  <p:tag name="LATEXADDIN" val="\documentclass{article}&#10;\usepackage{amsmath,amssymb,amsfonts}&#10;\usepackage{xcolor}&#10;\setlength{\textwidth}{400pt}&#10;\usepackage{fontspec}&#10;\setmainfont{Bookman Old Style}&#10;\setlength{\parindent}{0pt}&#10;\pagestyle{empty}&#10;\begin{document}&#10;\color{white}&#10;\small{&#10;\begin{itemize}&#10;\item Sometimes a smoothing term like Laplace smoothing is added to avoid zero denominator scenario.This gives us the prediction $$P(y=c|x)\propto \hat{P}(y=c)\prod_{j=1}^{d}\hat{P}(x_{i,j}=a_j|y=c)$$&#10;&#10;\item If the features are continuous the model assumes $P(x(j)|y=c)=\mathcal{N}(\mu _{j,c},\sigma _{j,c}^2)$.The parameters of the normal distribution is estimated as $$\mu_{j,c}=\frac{\sum_{i=1}^{n}I(y_i=c)x_{i,j}}{\sum_{i=1}^{n}I(y_i=c)}$$&#10;$$\sigma_{j,c}^2=\frac{\sum_{i=1}^{n}I(y_i=c)(x_{i,j}-\mu_{j,c})^2}{\sum_{i=1}^{n}I(y_i=c)}$$&#10;&#10;\end{itemize}&#10;}&#10;&#10;\end{document}"/>
  <p:tag name="IGUANATEXSIZE" val="20"/>
  <p:tag name="IGUANATEXCURSOR" val="821"/>
  <p:tag name="TRANSPARENCY" val="True"/>
  <p:tag name="LATEXENGINEID" val="2"/>
  <p:tag name="TEMPFOLDER" val="D:\LaTex\IguanaTex\"/>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688.486"/>
  <p:tag name="ORIGINALWIDTH" val="4775.167"/>
  <p:tag name="LATEXADDIN" val="\documentclass{article}&#10;\usepackage{amsmath,amsfonts,amssymb}&#10;\usepackage{xcolor}&#10;\setlength{\textwidth}{400pt}&#10;\usepackage{fontspec}&#10;\setmainfont{Bookman Old Style}&#10;\setlength{\parindent}{0pt}&#10;\pagestyle{empty}&#10;\begin{document}&#10;\color{white}&#10;\small{&#10;\begin{itemize}&#10;\item k-NN is a very simple classification model.Let $P$ be the target point to be classified for which values of various features are known. $k$ nearest neighbours of $P$ are found from the dataset based on some fixed metric defined on the feature space, and $P$ is assigned the most frequent class among these $k$ neighbours. &#10;\item Since the algorithm is sensitive to the local structure of data, the choice of metric and the neighbour order (i.e. the value of $k$) based on the sample size $n$, become highly significant. Generally, larger values of $k$ reduce the effect of the noise or irrelevant features on the prediction, but make boundaries between classes less distinct.&#10;\item The basic technique of “majority voting” is not good enough in situations of extreme class imbalance because the points of the majority class dominate the prediction merely because they tend to be common among the $k$ neighbours due to their large number.&#10;\end{itemize}&#10;}&#10;&#10;&#10;&#10;\end{document}"/>
  <p:tag name="IGUANATEXSIZE" val="20"/>
  <p:tag name="IGUANATEXCURSOR" val="955"/>
  <p:tag name="TRANSPARENCY" val="True"/>
  <p:tag name="LATEXENGINEID" val="2"/>
  <p:tag name="TEMPFOLDER" val="D:\LaTex\IguanaTex\"/>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768.747"/>
  <p:tag name="ORIGINALWIDTH" val="4775.167"/>
  <p:tag name="LATEXADDIN" val="\documentclass{article}&#10;\usepackage{amsmath,amsfonts,amssymb}&#10;\usepackage{xcolor}&#10;\setlength{\textwidth}{400pt}&#10;\usepackage{fontspec}&#10;\setmainfont{Bookman Old Style}&#10;\setlength{\parindent}{0pt}&#10;\pagestyle{empty}&#10;\begin{document}&#10;\color{white}&#10;\small{&#10;\begin{itemize}&#10;\item In Logistic Regression,we model $p$, the predicted risk probability for any cardholder, as a function of its various feature values and the best fit for $p$ is obtained in the form of the equation:&#10;$$p_{\theta }(x) = \frac{1}{1 + e^{- \theta^t x}}$$&#10;\item Here $\theta $ is a vector of coefficients to be determined through regression.Sometimes a constant $b$ called bias is also added to $p$.&#10;We define &#10;$$\mathbb{P}(y_i=1|x_i;\theta)=p_{\theta }(x)$$&#10;$$\mathbb{P}(y_i=0|x_i;\theta)=1-p_{\theta}(x)$$&#10;So&#10;$$\mathbb{P}(y|x;\theta)=\left[ p_{\theta}(x) \right]^{y}\left[ 1-p_{\theta}(x) \right]^{1-y}$$&#10;\end{itemize}&#10;}&#10;\end{document}"/>
  <p:tag name="IGUANATEXSIZE" val="20"/>
  <p:tag name="IGUANATEXCURSOR" val="904"/>
  <p:tag name="TRANSPARENCY" val="True"/>
  <p:tag name="LATEXENGINEID" val="2"/>
  <p:tag name="TEMPFOLDER" val="D:\LaTex\IguanaTex\"/>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96.695"/>
  <p:tag name="ORIGINALWIDTH" val="4775.167"/>
  <p:tag name="LATEXADDIN" val="\documentclass{article}&#10;\usepackage{amsmath,amssymb,amsfonts}&#10;\usepackage{xcolor}&#10;\setlength{\textwidth}{400pt}&#10;\usepackage{fontspec}&#10;\setmainfont{Bookman Old Style}&#10;\setlength{\parindent}{0pt}&#10;\pagestyle{empty}&#10;\begin{document}&#10;\color{white}&#10;\small{&#10;\begin{itemize}&#10;\item The regression is carried out to maximize the Likelihood function of the parameter $\theta$ given by &#10;$$L(\theta)=\prod_{i=1}^{n}\mathbb{P}(y_i|x_i;\theta)$$&#10;&#10;\item We start with random values for $\theta$ and update it by the following rule repeatedly for a maximum number of times until the desired tolerance is reached.&#10;$$\theta_{new}=\theta_{old}+\alpha (y-p_{\theta}(x))x$$&#10;where $\alpha $ is the step size.Smaller value of $\alpha $ ensures higher accuracy.&#10;\end{itemize}&#10;}&#10;&#10;&#10;&#10;\end{document}"/>
  <p:tag name="IGUANATEXSIZE" val="20"/>
  <p:tag name="IGUANATEXCURSOR" val="749"/>
  <p:tag name="TRANSPARENCY" val="True"/>
  <p:tag name="LATEXENGINEID" val="2"/>
  <p:tag name="TEMPFOLDER" val="D:\LaTex\IguanaTex\"/>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66.413"/>
  <p:tag name="ORIGINALWIDTH" val="4772.166"/>
  <p:tag name="LATEXADDIN" val="\documentclass{article}&#10;\usepackage{amsmath}&#10;\usepackage{xcolor}&#10;\setlength{\textwidth}{400pt}&#10;\usepackage{fontspec}&#10;\setmainfont{Bookman Old Style}&#10;\setlength{\parindent}{0pt}&#10;\pagestyle{empty}&#10;\begin{document}&#10;\color{white}&#10;\small{&#10;\begin{itemize}&#10;&#10;\item Linear Discriminant Analysis is a classification algorithm first proposed by Fisher in 1936.&#10;\item The main idea behind this algorithm is to project the data points into a line such that it maximizes the distance between the means of the two classes while taking Into account the variance within each class.&#10;\item Let $w$ be the vector onto which the data is to be projected.Let $m_i$ and $M_i$ (i=0,1) be the means of the two data before and after projection.The data points after projection are $w^{t}x_i$ $(i=1,2,\dots ,n)$.So $M_i=w^t m_i\;\; (i=0,1)$&#10;\end{itemize}&#10;}&#10;\end{document}"/>
  <p:tag name="IGUANATEXSIZE" val="20"/>
  <p:tag name="IGUANATEXCURSOR" val="564"/>
  <p:tag name="TRANSPARENCY" val="True"/>
  <p:tag name="LATEXENGINEID" val="2"/>
  <p:tag name="TEMPFOLDER" val="D:\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837.757"/>
  <p:tag name="ORIGINALWIDTH" val="4980.695"/>
  <p:tag name="LATEXADDIN" val="\documentclass{article}&#10;\usepackage{amsmath}&#10;\usepackage{xcolor}&#10;\setlength{\textwidth}{400pt}&#10;\usepackage{fontspec}&#10;\setmainfont{Bookman Old Style}&#10;\setlength{\parindent}{0pt}&#10;\pagestyle{empty}&#10;\begin{document}&#10;\color{white}&#10;\small{Let &#10;$$S_b=(m_0-m_1)(m_0-m_1)^t$$&#10;$$S_0=\sum_{x_i\in \mathcal{C}_0}(x_i-m_0)(x_i-m_0)^t$$&#10;$$S_1=\sum_{x_i\in \mathcal{C}_1}(x_i-m_1)(x_i-m_1)^t$$&#10;$$S_w=S_1+S_2$$&#10;&#10;&#10;$$J(w)=\frac{(M_0-M_1)^2}{\sum_{x_i\in \mathcal{C}_0}(w^tx_i-M_0)^2+\sum_{x_i\in \mathcal{C}_1}(w^tx_i-M_1)^2}=\frac{w^tS_bw}{w^tS_ww}$$}&#10;&#10;We want to maximize $J(w)$.Differentiating we get $S_bw=\lambda S_ww$ which can be solved using numerical methods.&#10;\end{document}"/>
  <p:tag name="IGUANATEXSIZE" val="20"/>
  <p:tag name="IGUANATEXCURSOR" val="464"/>
  <p:tag name="TRANSPARENCY" val="True"/>
  <p:tag name="LATEXENGINEID" val="2"/>
  <p:tag name="TEMPFOLDER" val="D:\LaTex\IguanaTex\"/>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059.037"/>
  <p:tag name="ORIGINALWIDTH" val="4775.167"/>
  <p:tag name="LATEXADDIN" val="\documentclass{article}&#10;\usepackage{amsmath}&#10;\usepackage{xcolor}&#10;\setlength{\textwidth}{400pt}&#10;\usepackage{fontspec}&#10;\setmainfont{Bookman Old Style}&#10;\setlength{\parindent}{0pt}&#10;\pagestyle{empty}&#10;\begin{document}&#10;\color{white}&#10;\begin{itemize}&#10;\small{&#10;\item Support Vector Machine is another classification algorithm which uses a hyperplane to separate the two classes in a classification problem.So for a point $x$ we want to find two vectors $w,b$ such that $$y=w^tx+b&gt;0\Rightarrow y\in \mathcal{C}_0\mbox{ and }y=w^tx+b&lt;0\Rightarrow y\in \mathcal{C}_1$$&#10;\item Take $\mathcal{H}:=w^tx+b=0$ as the separating hyperplane.&#10;\item Let $\mathcal{H}_0:=w^tx+b=-\delta$ be the hyperplane parallel to $\mathcal{H}$ such that no point is there between the two planes and $\mathcal{H}_0$ is the hyperplane closest to the elements of $\mathcal{C}_0$. Similarly define $\mathcal{H}_1:=w^tx+b=\delta$.&#10;\item Wilthout loss of generality assume $\delta =1$ as  $w$ can always be scaled to $\frac{w}{\delta}$.&#10;\item Let $d:=\mbox{distance between }\mathcal{H}_0 \mbox{ and }\mathcal{H}_1$ and $y_i=\left\{\begin{array}{ll}&#10;1 &amp;, \mbox{if } x_i\in \mathcal{C}_1\\&#10;-1&amp;,\mbox{if } x_i \in \mathcal{C}_0&#10; \end{array}\right.$&#10;&#10;}&#10;&#10;\end{itemize}&#10;&#10;\end{document}"/>
  <p:tag name="IGUANATEXSIZE" val="20"/>
  <p:tag name="IGUANATEXCURSOR" val="518"/>
  <p:tag name="TRANSPARENCY" val="True"/>
  <p:tag name="LATEXENGINEID" val="2"/>
  <p:tag name="TEMPFOLDER" val="D:\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893.264"/>
  <p:tag name="ORIGINALWIDTH" val="4978.445"/>
  <p:tag name="LATEXADDIN" val="\documentclass{article}&#10;\usepackage{amsmath}&#10;\usepackage{xcolor}&#10;\setlength{\textwidth}{400pt}&#10;\usepackage{fontspec}&#10;\setmainfont{Bookman Old Style}&#10;\setlength{\parindent}{0pt}&#10;\pagestyle{empty}&#10;\begin{document}&#10;\color{white}&#10;\small{&#10;We want to maximize d.&#10;\begin{itemize}&#10;\item Let $x_+$ be a point in $\mathcal{H}_1$ and $x_-$ be a point in $\mathcal{H}_0$.&#10;\item $d=|\frac{(x_+-x_-)w^t}{|w|}|=\frac{1+b-(b-1)}{|w|}=\frac{2}{|w|}$.&#10;\item Maximizing $d$ is the same as minimizing $w$ subject to the constraint  $y_i(w^tx_i+b)\geq 1$ which can be done using numerical methods.&#10;\item Sometimes a transformation is applied to the space in order to make the data points separable.It appears during solving the optimization problem that the transformation itself is not required if we know how to compute the inner product in the transformed space.&#10;&#10;So a kernal function $\mathcal{K}$ is used.A kernal function corresponding to a transformation $\phi $ is given by $\mathcal{K}(x,y)=\left&lt; \phi (x),\phi (y) \right&gt;$.Some popular kernal functions are polynomial kernal,gaussian kernal,etc &#10;\end{itemize}&#10;}&#10;&#10;&#10;&#10;\end{document}"/>
  <p:tag name="IGUANATEXSIZE" val="20"/>
  <p:tag name="IGUANATEXCURSOR" val="388"/>
  <p:tag name="TRANSPARENCY" val="True"/>
  <p:tag name="LATEXENGINEID" val="2"/>
  <p:tag name="TEMPFOLDER" val="D:\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129.547"/>
  <p:tag name="ORIGINALWIDTH" val="4784.918"/>
  <p:tag name="LATEXADDIN" val="\documentclass{article}&#10;\usepackage{amsmath}&#10;\usepackage{xcolor}&#10;\setlength{\textwidth}{400pt}&#10;\usepackage{fontspec}&#10;\setmainfont{Bookman Old Style}&#10;\setlength{\parindent}{0pt}&#10;\pagestyle{empty}&#10;\begin{document}&#10;\color{white}&#10;\small{&#10;\begin{itemize}&#10;\item An MLP consists of:an input layer of nodes,several hidden layers,an output layer of neurons.&#10;\item The value stored in each node is called its activation. Each neuron in one layer contributes with a certain weight (obtained from training the model) to the activation of neurons in the subsequent layer.&#10;&#10;\item The activation of neurons corresponding to different classes in the output layer gives the class of the target point.&#10;\item The classifier model is trained through gradient descent to determine the optimal weights in the network that minimize the error $$ E = \sum_{\textrm{output node k}} e_{k}^2$$ where $e_k$ is the error in $k^{th}$ output node. After each piece of training data is processed, connection weights are changed based on the amount of error.&#10;\end{itemize}&#10;}&#10;&#10;&#10;\end{document}"/>
  <p:tag name="IGUANATEXSIZE" val="20"/>
  <p:tag name="IGUANATEXCURSOR" val="1042"/>
  <p:tag name="TRANSPARENCY" val="True"/>
  <p:tag name="LATEXENGINEID" val="2"/>
  <p:tag name="TEMPFOLDER" val="D:\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948.022"/>
  <p:tag name="ORIGINALWIDTH" val="4813.422"/>
  <p:tag name="LATEXADDIN" val="\documentclass{article}&#10;\usepackage{amsmath}&#10;\setlength{\parindent}{0pt}&#10;\usepackage{xcolor}&#10;\setlength{\textwidth}{400pt}&#10;\usepackage{fontspec}&#10;\usepackage{enumitem}&#10;\setmainfont{Bookman Old Style}&#10;\pagestyle{empty}&#10;\begin{document}&#10;\color{white}&#10;\small{&#10;\begin{itemize}&#10;\item The procedure begins with a training set of records that have already been pre-classified.&#10;\linebreak&#10;Building a tree that differentiates between the classes is the aim.&#10;\item The algorithm chooses the optimum splitter at a node by considering each input field.The optimal split is the one that results in the greatest reduction in the variety of the categorization label within each partition&#10;\item This process is continued in the next node and a full tree is obtained.To determine the best splitting criteria different criterions like Gini Impurity,Sum of Squares Error,Information Gain,etc are used.&#10;&#10;\item Let $p_i$ be the probability of Class i.The Gini Index of a node is defined as $p_0(1-p_0)+p_1(1-p_1)$.Smaller value of the Gini Index of a node corresponds to increased purity of the node.&#10;&#10;\item To avoid overfitting of data pruning is done by removing leaves and branches so that the decision tree performs well when moved from the training data to real world predictions&#10;\end{itemize}&#10;}&#10;&#10;\end{document}"/>
  <p:tag name="IGUANATEXSIZE" val="20"/>
  <p:tag name="IGUANATEXCURSOR" val="380"/>
  <p:tag name="TRANSPARENCY" val="True"/>
  <p:tag name="LATEXENGINEID" val="2"/>
  <p:tag name="TEMPFOLDER" val="D:\LaTex\IguanaTex\"/>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623.977"/>
  <p:tag name="ORIGINALWIDTH" val="4775.167"/>
  <p:tag name="LATEXADDIN" val="\documentclass{article}&#10;\usepackage{amsmath}&#10;\setlength{\parindent}{0pt}&#10;\usepackage{xcolor}&#10;\setlength{\textwidth}{400pt}&#10;\usepackage{fontspec}&#10;\usepackage{enumitem}&#10;\setmainfont{Bookman Old Style}&#10;\pagestyle{empty}&#10;\begin{document}&#10;\color{white}&#10;\small{&#10;\begin{itemize}&#10;\item A random forest consists of multiple random decision trees .&#10;\item The trees incorporate two different kinds of randomness. Each tree is initially constructed using a random sample of the source data. Second, to produce the optimal split, a subset of features are chosen at random for each tree.&#10;\item Now a new sample $S_1$ from $S$ is created  by sampling n vectors randomly and independently with replacement.From the d features $d_1$ features are selected independently at random and a classification tree is constructed with $S_1$ as sample and with the $d_1$ features.&#10;\item This process is then repeated( with the value of $d_1$ fixed).Now for a new data point the prediction of all the classification trees are taken into consideration and the final target variable is predicted.&#10;\end{itemize}&#10;}&#10;&#10;&#10;\end{document}"/>
  <p:tag name="IGUANATEXSIZE" val="18"/>
  <p:tag name="IGUANATEXCURSOR" val="572"/>
  <p:tag name="TRANSPARENCY" val="True"/>
  <p:tag name="LATEXENGINEID" val="2"/>
  <p:tag name="TEMPFOLDER" val="D:\LaTex\IguanaTex\"/>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00.918"/>
  <p:tag name="ORIGINALWIDTH" val="4976.944"/>
  <p:tag name="LATEXADDIN" val="\documentclass{article}&#10;\usepackage{amsmath}&#10;\usepackage{xcolor}&#10;\setlength{\textwidth}{400pt}&#10;\usepackage{fontspec}&#10;\setmainfont{Bookman Old Style}&#10;\setlength{\parindent}{0pt}&#10;\pagestyle{empty}&#10;\begin{document}&#10;\color{white}&#10;\small{&#10;One of the major factors in this process is the value of $d_1$ taken and it is necessary to take optimal value of $d_1$ to get better prediction.For that consider the samples $S_1,S_2,\dots ,S_n$ created during the process of productioon of tree.&#10;&#10;Define the out of bag dataset for each of these samples as $\mathcal{O}_i=S\setminus S_i$.Now a sample point $x\in \mathcal{O}_i$  is sent through each of these trees and the error rate is calculated.It is standard to take the initial value of $d_1$ to be $\lfloor \sqrt{d}\rfloor $ and then the value is increased/decreased to find the optimal value.&#10;&#10;In a similar fashion the number of trees created in the random forest is determined.Also the trees created can be both fully grown or pruned. &#10;&#10;&#10;}&#10;&#10;&#10;&#10;\end{document}"/>
  <p:tag name="IGUANATEXSIZE" val="20"/>
  <p:tag name="IGUANATEXCURSOR" val="482"/>
  <p:tag name="TRANSPARENCY" val="True"/>
  <p:tag name="LATEXENGINEID" val="2"/>
  <p:tag name="TEMPFOLDER" val="D:\LaTex\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7A8DA87-20AE-4B7A-A366-B88950B679B8}">
  <we:reference id="wa104381909" version="3.5.1.0" store="en-US" storeType="OMEX"/>
  <we:alternateReferences>
    <we:reference id="WA104381909" version="3.5.1.0" store="WA1043819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362979C-5F48-42E0-B010-3BB922C4AF9F}">
  <we:reference id="wa200004052" version="1.0.0.2" store="en-US" storeType="OMEX"/>
  <we:alternateReferences>
    <we:reference id="WA200004052" version="1.0.0.2" store="WA200004052" storeType="OMEX"/>
  </we:alternateReferences>
  <we:properties>
    <we:property name="holatex.main" value="{&quot;pictures&quot;:[{&quot;name&quot;:&quot;Latex&quot;,&quot;code&quot;:&quot;\\begin{document}\nLinear Discriminat Ananlysis is a classification algorithm first proposed by Fisher in 1936.It can be used for problems involving both binary and multiple classes.But in our case we shall only require the binary one as our outpt variable is binary(default or not-default)\n\nThe main idea behind this algorithm is to project the data points into a line such that it maximizes the distance between the means of the two classes whille taking into account the variance within each class.Let $x_1,x_2,\\dots x_n$ be d-dimensional feature vectors which belong to two classes $\\mathcal{C}_0$ and $\\mathcal{C}_1$ with each class containing $n_0$ and $n_1$ data points $(n=n_0+n_1)$.Let $w$ be the vector onto which the data is to be projected.Let $m_i$ and $M_i$ (i=0,1) be the means of the two data before and after projection.The data points after projection are $w^{t}x_i$ $(i=1,2,\\dots ,n)$.So $M_i=w^t m_i\\;\\; (i=0,1)$.Further let \n$$S_b=(m_0-m_1)(m_0-m_1)^t$$\n$$S_0=\\sum_{x_i\\in \\mathcal{C}_0}(x_i-m_0)(x_i-m_0)^t$$\n$$S_1=\\sum_{x_i\\in \\mathcal{C}_1}(x_i-m_1)(x_i-m_1)^t$$\n$$S_w=S_1+S_2$$\n\n\n$$J(w)=\\frac{(M_0-M_1)^2}{\\sum_{x_i\\in \\mathcal{C}_0}(w^tx_i-M_0)+\\sum_{x_i\\in \\mathcal{C}_1}(w^tx_i-M_1)}=\\frac{w^tS_bw}{w^tS_ww}$$\nThe optimal vector $w$ must maximize $J(w)$.So differentiating $J(w)$ with respect to w and assuming $S_w$ is invertible we get the following eigenvalue-eigenvector problem $S_{w}^{-1}S_bw=\\lambda w$ where $\\lambda$ is some eigenvalue.\n\n\\end{document}&quot;},{&quot;name&quot;:&quot;Latex&quot;,&quot;code&quot;:&quot;\\begin{document}\nLinear Discriminat Ananlysis is a classification algorithm first proposed by Fisher in 1936.It can be used for problems involving both binary and multiple classes.But in our case we shall only require the binary one as our outpt variable is binary(default or not-default)\n\nThe main idea behind this algorithm is to project the data points into a line such that it maximizes the distance between the means of the two classes whille taking into account the variance within each class.Let $x_1,x_2,\\dots x_n$ be d-dimensional feature vectors which belong to two classes $\\mathcal{C}_0$ and $\\mathcal{C}_1$ with each class containing $n_0$ and $n_1$ data points $(n=n_0+n_1)$.Let $w$ be the vector onto which the data is to be projected.Let $m_i$ and $M_i$ (i=0,1) be the means of the two data before and after projection.The data points after projection are $w^{t}x_i$ $(i=1,2,\\dots ,n)$.So $M_i=w^t m_i\\;\\; (i=0,1)$.Further let \n$$S_b=(m_0-m_1)(m_0-m_1)^t$$\n$$S_0=\\sum_{x_i\\in \\mathcal{C}_0}(x_i-m_0)(x_i-m_0)^t$$\n$$S_1=\\sum_{x_i\\in \\mathcal{C}_1}(x_i-m_1)(x_i-m_1)^t$$\n$$S_w=S_1+S_2$$\n\n\n$$J(w)=\\frac{(M_0-M_1)^2}{\\sum_{x_i\\in \\mathcal{C}_0}(w^tx_i-M_0)+\\sum_{x_i\\in \\mathcal{C}_1}(w^tx_i-M_1)}=\\frac{w^tS_bw}{w^tS_ww}$$\nThe optimal vector $w$ must maximize $J(w)$.So differentiating $J(w)$ with respect to w and assuming $S_w$ is invertible we get the following eigenvalue-eigenvector problem $S_{w}^{-1}S_bw=\\lambda w$ where $\\lambda$ is some eigenvalue.\n\n\\end{document}&quot;},{&quot;name&quot;:&quot;Latex&quot;,&quot;code&quot;:&quot;\\usepackage{lscape}\n\\begin{document}\n\\begin{landscape}\nLinear Discriminat Ananlysis is a classification algorithm first proposed by Fisher in 1936.It can be used for problems involving both binary and multiple classes.But in our case we shall only require the binary one as our outpt variable is binary(default or not-default)\n\nThe main idea behind this algorithm is to project the data points into a line such that it maximizes the distance between the means of the two classes whille taking into account the variance within each class.Let $x_1,x_2,\\dots x_n$ be d-dimensional feature vectors which belong to two classes $\\mathcal{C}_0$ and $\\mathcal{C}_1$ with each class containing $n_0$ and $n_1$ data points $(n=n_0+n_1)$.Let $w$ be the vector onto which the data is to be projected.Let $m_i$ and $M_i$ (i=0,1) be the means of the two data before and after projection.The data points after projection are $w^{t}x_i$ $(i=1,2,\\dots ,n)$.So $M_i=w^t m_i\\;\\; (i=0,1)$.Further let \n$$S_b=(m_0-m_1)(m_0-m_1)^t$$\n$$S_0=\\sum_{x_i\\in \\mathcal{C}_0}(x_i-m_0)(x_i-m_0)^t$$\n$$S_1=\\sum_{x_i\\in \\mathcal{C}_1}(x_i-m_1)(x_i-m_1)^t$$\n$$S_w=S_1+S_2$$\n\n\n$$J(w)=\\frac{(M_0-M_1)^2}{\\sum_{x_i\\in \\mathcal{C}_0}(w^tx_i-M_0)+\\sum_{x_i\\in \\mathcal{C}_1}(w^tx_i-M_1)}=\\frac{w^tS_bw}{w^tS_ww}$$\nThe optimal vector $w$ must maximize $J(w)$.So differentiating $J(w)$ with respect to w and assuming $S_w$ is invertible we get the following eigenvalue-eigenvector problem $S_{w}^{-1}S_bw=\\lambda w$ where $\\lambda$ is some eigenvalue.\n\n\\end{landscape}\n\\end{document}&quot;},{&quot;name&quot;:&quot;Latex&quot;,&quot;code&quot;:&quot;\\documentclass[a4paper,landscape]{article}\n\\begin{document}\nLinear Discriminat Ananlysis is a classification algorithm first proposed by Fisher in 1936.It can be used for problems involving both binary and multiple classes.But in our case we shall only require the binary one as our outpt variable is binary(default or not-default)\n\nThe main idea behind this algorithm is to project the data points into a line such that it maximizes the distance between the means of the two classes whille taking into account the variance within each class.Let $x_1,x_2,\\dots x_n$ be d-dimensional feature vectors which belong to two classes $\\mathcal{C}_0$ and $\\mathcal{C}_1$ with each class containing $n_0$ and $n_1$ data points $(n=n_0+n_1)$.Let $w$ be the vector onto which the data is to be projected.Let $m_i$ and $M_i$ (i=0,1) be the means of the two data before and after projection.The data points after projection are $w^{t}x_i$ $(i=1,2,\\dots ,n)$.So $M_i=w^t m_i\\;\\; (i=0,1)$.Further let \n$$S_b=(m_0-m_1)(m_0-m_1)^t$$\n$$S_0=\\sum_{x_i\\in \\mathcal{C}_0}(x_i-m_0)(x_i-m_0)^t$$\n$$S_1=\\sum_{x_i\\in \\mathcal{C}_1}(x_i-m_1)(x_i-m_1)^t$$\n$$S_w=S_1+S_2$$\n\n\n$$J(w)=\\frac{(M_0-M_1)^2}{\\sum_{x_i\\in \\mathcal{C}_0}(w^tx_i-M_0)+\\sum_{x_i\\in \\mathcal{C}_1}(w^tx_i-M_1)}=\\frac{w^tS_bw}{w^tS_ww}$$\nThe optimal vector $w$ must maximize $J(w)$.So differentiating $J(w)$ with respect to w and assuming $S_w$ is invertible we get the following eigenvalue-eigenvector problem $S_{w}^{-1}S_bw=\\lambda w$ where $\\lambda$ is some eigenvalue.\n\n\\end{documen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2118</TotalTime>
  <Words>3299</Words>
  <Application>Microsoft Office PowerPoint</Application>
  <PresentationFormat>Widescreen</PresentationFormat>
  <Paragraphs>616</Paragraphs>
  <Slides>93</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Arial</vt:lpstr>
      <vt:lpstr>Bahnschrift Condensed</vt:lpstr>
      <vt:lpstr>Bahnschrift SemiBold</vt:lpstr>
      <vt:lpstr>Bookman Old Style</vt:lpstr>
      <vt:lpstr>Calibri</vt:lpstr>
      <vt:lpstr>Calibri Light</vt:lpstr>
      <vt:lpstr>Imprint MT Shadow</vt:lpstr>
      <vt:lpstr>Vladimir Script</vt:lpstr>
      <vt:lpstr>Wingdings</vt:lpstr>
      <vt:lpstr>Office Theme</vt:lpstr>
      <vt:lpstr>A Project on Credit Card Default Prediction</vt:lpstr>
      <vt:lpstr>PowerPoint Presentation</vt:lpstr>
      <vt:lpstr>PowerPoint Presentation</vt:lpstr>
      <vt:lpstr>PowerPoint Presentation</vt:lpstr>
      <vt:lpstr>A Digression into Basic Machine Learning </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Assessing Performance of a Prediction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&amp; Their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SSM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Concluding Remarks</vt:lpstr>
      <vt:lpstr>PowerPoint Presentation</vt:lpstr>
      <vt:lpstr>PowerPoint Presentation</vt:lpstr>
      <vt:lpstr>PowerPoint Presentation</vt:lpstr>
      <vt:lpstr>PowerPoint Presentation</vt:lpstr>
      <vt:lpstr>Acknowledgement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Credit Card Default Prediction</dc:title>
  <dc:creator>Aditya Garg</dc:creator>
  <cp:lastModifiedBy>basisthaamitkumar2@gmail.com</cp:lastModifiedBy>
  <cp:revision>33</cp:revision>
  <dcterms:created xsi:type="dcterms:W3CDTF">2023-04-06T16:40:29Z</dcterms:created>
  <dcterms:modified xsi:type="dcterms:W3CDTF">2023-04-19T16:45:45Z</dcterms:modified>
</cp:coreProperties>
</file>